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8"/>
  </p:notesMasterIdLst>
  <p:sldIdLst>
    <p:sldId id="259" r:id="rId2"/>
    <p:sldId id="298" r:id="rId3"/>
    <p:sldId id="256" r:id="rId4"/>
    <p:sldId id="258" r:id="rId5"/>
    <p:sldId id="257" r:id="rId6"/>
    <p:sldId id="278" r:id="rId7"/>
    <p:sldId id="262" r:id="rId8"/>
    <p:sldId id="268" r:id="rId9"/>
    <p:sldId id="269" r:id="rId10"/>
    <p:sldId id="270" r:id="rId11"/>
    <p:sldId id="273" r:id="rId12"/>
    <p:sldId id="271" r:id="rId13"/>
    <p:sldId id="274" r:id="rId14"/>
    <p:sldId id="275" r:id="rId15"/>
    <p:sldId id="276" r:id="rId16"/>
    <p:sldId id="277" r:id="rId17"/>
    <p:sldId id="295" r:id="rId18"/>
    <p:sldId id="296" r:id="rId19"/>
    <p:sldId id="297" r:id="rId20"/>
    <p:sldId id="260" r:id="rId21"/>
    <p:sldId id="279" r:id="rId22"/>
    <p:sldId id="280" r:id="rId23"/>
    <p:sldId id="281" r:id="rId24"/>
    <p:sldId id="289" r:id="rId25"/>
    <p:sldId id="288" r:id="rId26"/>
    <p:sldId id="287" r:id="rId27"/>
    <p:sldId id="286" r:id="rId28"/>
    <p:sldId id="285" r:id="rId29"/>
    <p:sldId id="284" r:id="rId30"/>
    <p:sldId id="283" r:id="rId31"/>
    <p:sldId id="282" r:id="rId32"/>
    <p:sldId id="293" r:id="rId33"/>
    <p:sldId id="292" r:id="rId34"/>
    <p:sldId id="291" r:id="rId35"/>
    <p:sldId id="290" r:id="rId36"/>
    <p:sldId id="294" r:id="rId37"/>
  </p:sldIdLst>
  <p:sldSz cx="18288000" cy="10287000"/>
  <p:notesSz cx="6858000" cy="9144000"/>
  <p:embeddedFontLst>
    <p:embeddedFont>
      <p:font typeface="Arimo" panose="020B0604020202020204" charset="0"/>
      <p:regular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lear Sans Bold" panose="020B0604020202020204" charset="0"/>
      <p:regular r:id="rId44"/>
      <p:bold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3CE35F-A21A-402A-9000-3FCA94FE55B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FFDDF-1AF8-4A07-88D0-F3A566558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01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FFDDF-1AF8-4A07-88D0-F3A56655837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425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rcRect l="30166" r="30166"/>
          <a:stretch>
            <a:fillRect/>
          </a:stretch>
        </p:blipFill>
        <p:spPr>
          <a:xfrm>
            <a:off x="9144000" y="0"/>
            <a:ext cx="9144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359590" y="4229100"/>
            <a:ext cx="13568818" cy="5049267"/>
            <a:chOff x="0" y="334476"/>
            <a:chExt cx="18091758" cy="6413363"/>
          </a:xfrm>
        </p:grpSpPr>
        <p:grpSp>
          <p:nvGrpSpPr>
            <p:cNvPr id="4" name="Group 4"/>
            <p:cNvGrpSpPr/>
            <p:nvPr/>
          </p:nvGrpSpPr>
          <p:grpSpPr>
            <a:xfrm>
              <a:off x="5083480" y="5699105"/>
              <a:ext cx="7924800" cy="1048734"/>
              <a:chOff x="1365808" y="136556"/>
              <a:chExt cx="5742435" cy="76836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365808" y="136556"/>
                <a:ext cx="5742435" cy="768366"/>
              </a:xfrm>
              <a:custGeom>
                <a:avLst/>
                <a:gdLst/>
                <a:ahLst/>
                <a:cxnLst/>
                <a:rect l="l" t="t" r="r" b="b"/>
                <a:pathLst>
                  <a:path w="8475318" h="1107440">
                    <a:moveTo>
                      <a:pt x="7921599" y="45720"/>
                    </a:moveTo>
                    <a:cubicBezTo>
                      <a:pt x="8200999" y="45720"/>
                      <a:pt x="8428328" y="273050"/>
                      <a:pt x="8428328" y="552450"/>
                    </a:cubicBezTo>
                    <a:cubicBezTo>
                      <a:pt x="8428328" y="831850"/>
                      <a:pt x="8200999" y="1059180"/>
                      <a:pt x="7921599" y="1059180"/>
                    </a:cubicBezTo>
                    <a:lnTo>
                      <a:pt x="553720" y="1059180"/>
                    </a:lnTo>
                    <a:cubicBezTo>
                      <a:pt x="274320" y="1059180"/>
                      <a:pt x="46990" y="831850"/>
                      <a:pt x="46990" y="552450"/>
                    </a:cubicBezTo>
                    <a:cubicBezTo>
                      <a:pt x="46990" y="273050"/>
                      <a:pt x="274320" y="45720"/>
                      <a:pt x="553720" y="45720"/>
                    </a:cubicBezTo>
                    <a:lnTo>
                      <a:pt x="7921599" y="45720"/>
                    </a:lnTo>
                    <a:moveTo>
                      <a:pt x="7921599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7921599" y="1107440"/>
                    </a:lnTo>
                    <a:cubicBezTo>
                      <a:pt x="8227668" y="1107440"/>
                      <a:pt x="8475318" y="859790"/>
                      <a:pt x="8475318" y="553720"/>
                    </a:cubicBezTo>
                    <a:cubicBezTo>
                      <a:pt x="8474049" y="247650"/>
                      <a:pt x="8226399" y="0"/>
                      <a:pt x="7921599" y="0"/>
                    </a:cubicBezTo>
                    <a:close/>
                  </a:path>
                </a:pathLst>
              </a:custGeom>
              <a:solidFill>
                <a:srgbClr val="3EDAD8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0" y="334476"/>
              <a:ext cx="18091758" cy="3663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55"/>
                </a:lnSpc>
              </a:pP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Đề</a:t>
              </a:r>
              <a:r>
                <a:rPr lang="en-US" sz="6000" spc="211" dirty="0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tài</a:t>
              </a:r>
              <a:r>
                <a:rPr lang="en-US" sz="6000" spc="211" dirty="0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: </a:t>
              </a: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Quản</a:t>
              </a:r>
              <a:r>
                <a:rPr lang="en-US" sz="6000" spc="211" dirty="0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Lý</a:t>
              </a:r>
              <a:r>
                <a:rPr lang="en-US" sz="6000" spc="211" dirty="0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Thư</a:t>
              </a:r>
              <a:r>
                <a:rPr lang="en-US" sz="6000" spc="211" dirty="0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Viện</a:t>
              </a:r>
              <a:r>
                <a:rPr lang="en-US" sz="6000" spc="211" dirty="0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Trong</a:t>
              </a:r>
              <a:r>
                <a:rPr lang="en-US" sz="6000" spc="211" dirty="0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Trường</a:t>
              </a:r>
              <a:r>
                <a:rPr lang="en-US" sz="6000" spc="211" dirty="0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Đại</a:t>
              </a:r>
              <a:r>
                <a:rPr lang="en-US" sz="6000" spc="211" dirty="0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Học</a:t>
              </a:r>
              <a:endParaRPr lang="en-US" sz="6000" spc="211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825036" y="5975521"/>
              <a:ext cx="10441686" cy="495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en-US" sz="2500" spc="125" dirty="0">
                  <a:solidFill>
                    <a:srgbClr val="FFFFFF"/>
                  </a:solidFill>
                  <a:latin typeface="Arimo"/>
                </a:rPr>
                <a:t>GVHD</a:t>
              </a:r>
              <a:r>
                <a:rPr lang="en-US" sz="2500" spc="125">
                  <a:solidFill>
                    <a:srgbClr val="FFFFFF"/>
                  </a:solidFill>
                  <a:latin typeface="Arimo"/>
                </a:rPr>
                <a:t>: Ts</a:t>
              </a:r>
              <a:r>
                <a:rPr lang="en-US" sz="2500" spc="125" dirty="0">
                  <a:solidFill>
                    <a:srgbClr val="FFFFFF"/>
                  </a:solidFill>
                  <a:latin typeface="Arimo"/>
                </a:rPr>
                <a:t>. Nguyễn </a:t>
              </a:r>
              <a:r>
                <a:rPr lang="en-US" sz="2500" spc="125" dirty="0" err="1">
                  <a:solidFill>
                    <a:srgbClr val="FFFFFF"/>
                  </a:solidFill>
                  <a:latin typeface="Arimo"/>
                </a:rPr>
                <a:t>Thành</a:t>
              </a:r>
              <a:r>
                <a:rPr lang="en-US" sz="2500" spc="125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500" spc="125" dirty="0" err="1">
                  <a:solidFill>
                    <a:srgbClr val="FFFFFF"/>
                  </a:solidFill>
                  <a:latin typeface="Arimo"/>
                </a:rPr>
                <a:t>Sơn</a:t>
              </a:r>
              <a:endParaRPr lang="en-US" sz="2500" spc="125" dirty="0">
                <a:solidFill>
                  <a:srgbClr val="FFFFFF"/>
                </a:solidFill>
                <a:latin typeface="Arimo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 rot="-5400000">
            <a:off x="8985194" y="984194"/>
            <a:ext cx="317613" cy="18288000"/>
          </a:xfrm>
          <a:prstGeom prst="rect">
            <a:avLst/>
          </a:prstGeom>
          <a:solidFill>
            <a:srgbClr val="3EDAD8"/>
          </a:solid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4A2C11-B8F6-1AC4-8434-8C4A14AC3AB6}"/>
              </a:ext>
            </a:extLst>
          </p:cNvPr>
          <p:cNvSpPr txBox="1"/>
          <p:nvPr/>
        </p:nvSpPr>
        <p:spPr>
          <a:xfrm>
            <a:off x="2359590" y="571500"/>
            <a:ext cx="1359218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TRƯỜNG ĐẠI HỌC SƯ PHẠM KĨ THUẬT TP. HỒ CHÍ MINH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--------------------------------------------------------------------</a:t>
            </a:r>
          </a:p>
          <a:p>
            <a:pPr algn="ctr"/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Môn</a:t>
            </a:r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học</a:t>
            </a:r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: </a:t>
            </a:r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Hệ</a:t>
            </a:r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quản</a:t>
            </a:r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trị</a:t>
            </a:r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Cơ</a:t>
            </a:r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sở</a:t>
            </a:r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dữ</a:t>
            </a:r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liệu</a:t>
            </a:r>
            <a:endParaRPr lang="en-US" sz="4000" dirty="0">
              <a:solidFill>
                <a:schemeClr val="bg1"/>
              </a:solidFill>
              <a:latin typeface="Clear Sans Bold" panose="020B0803030202020304" charset="0"/>
              <a:cs typeface="Clear Sans Bold" panose="020B0803030202020304" charset="0"/>
            </a:endParaRPr>
          </a:p>
          <a:p>
            <a:pPr algn="ctr"/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Lớp</a:t>
            </a:r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: DBMS330284_22_1_02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5256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2535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CÁC TRIGGER NỔI BẬT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CC188A-7EE9-B485-EEA0-30CB27CD8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34" y="1315282"/>
            <a:ext cx="10809729" cy="3590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79B448-63DC-EA55-4F15-D517992CD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701" y="5029343"/>
            <a:ext cx="9914594" cy="506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42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1446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47963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CÁC TRIGGER NỔI BẬT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1E32B8-FCE1-393F-3F59-8626732F5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166" y="1638300"/>
            <a:ext cx="15712634" cy="80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446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876800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4059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CÁC VIEW NỔI BẬT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A3FD43-A8E8-1CDB-A47A-2BA7EF2FF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" y="3543300"/>
            <a:ext cx="17038320" cy="401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24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373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0249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CÁC HÀM NỔI BẬT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B34279-56F9-23BB-50B7-D861C3DA8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72" y="1943100"/>
            <a:ext cx="17683055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368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5256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2535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CÁC HÀM NỔI BẬT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444907-0DB0-8E6B-8E31-7E751E66C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569704"/>
            <a:ext cx="15163800" cy="837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938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24400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34000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CÁC THỦ TỤC NỔI BẬT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28BF5B-EA6C-4D06-EDFA-B6E8D5202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5" y="1674735"/>
            <a:ext cx="18093529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06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CÁC THỦ TỤC NỔI BẬT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411EAE-6C89-D20F-064C-B7770A22A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432147"/>
            <a:ext cx="14859000" cy="876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88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TẠO USER VÀ PHÂN QUYỀN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85BF70-75DF-2540-0273-381298A34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432147"/>
            <a:ext cx="12644595" cy="815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57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TẠO USER VÀ PHÂN QUYỀN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7B5819-7DDB-C746-360C-8BE082AF8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817" y="1432147"/>
            <a:ext cx="12270365" cy="851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19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TẠO USER VÀ PHÂN QUYỀN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137CFD-27A5-25AF-4C68-EA76D4E5F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1516141"/>
            <a:ext cx="12649200" cy="863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03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rcRect l="30166" r="30166"/>
          <a:stretch>
            <a:fillRect/>
          </a:stretch>
        </p:blipFill>
        <p:spPr>
          <a:xfrm>
            <a:off x="9144000" y="0"/>
            <a:ext cx="9144000" cy="10287000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 rot="-5400000">
            <a:off x="8985194" y="984194"/>
            <a:ext cx="317613" cy="18288000"/>
          </a:xfrm>
          <a:prstGeom prst="rect">
            <a:avLst/>
          </a:prstGeom>
          <a:solidFill>
            <a:srgbClr val="3EDAD8"/>
          </a:solid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4A2C11-B8F6-1AC4-8434-8C4A14AC3AB6}"/>
              </a:ext>
            </a:extLst>
          </p:cNvPr>
          <p:cNvSpPr txBox="1"/>
          <p:nvPr/>
        </p:nvSpPr>
        <p:spPr>
          <a:xfrm>
            <a:off x="4876800" y="647700"/>
            <a:ext cx="81002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660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Phân công nhiệm vụ</a:t>
            </a:r>
            <a:endParaRPr lang="en-US" sz="6600" dirty="0">
              <a:solidFill>
                <a:schemeClr val="bg1"/>
              </a:solidFill>
              <a:latin typeface="Clear Sans Bold" panose="020B0803030202020304" charset="0"/>
              <a:cs typeface="Clear Sans Bold" panose="020B0803030202020304" charset="0"/>
            </a:endParaRP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89003E29-8C62-AA37-530C-5004E30216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328813"/>
              </p:ext>
            </p:extLst>
          </p:nvPr>
        </p:nvGraphicFramePr>
        <p:xfrm>
          <a:off x="1817251" y="1935070"/>
          <a:ext cx="14653495" cy="767269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297276">
                  <a:extLst>
                    <a:ext uri="{9D8B030D-6E8A-4147-A177-3AD203B41FA5}">
                      <a16:colId xmlns:a16="http://schemas.microsoft.com/office/drawing/2014/main" val="2327812095"/>
                    </a:ext>
                  </a:extLst>
                </a:gridCol>
                <a:gridCol w="2338323">
                  <a:extLst>
                    <a:ext uri="{9D8B030D-6E8A-4147-A177-3AD203B41FA5}">
                      <a16:colId xmlns:a16="http://schemas.microsoft.com/office/drawing/2014/main" val="269809317"/>
                    </a:ext>
                  </a:extLst>
                </a:gridCol>
                <a:gridCol w="7025150">
                  <a:extLst>
                    <a:ext uri="{9D8B030D-6E8A-4147-A177-3AD203B41FA5}">
                      <a16:colId xmlns:a16="http://schemas.microsoft.com/office/drawing/2014/main" val="176341529"/>
                    </a:ext>
                  </a:extLst>
                </a:gridCol>
                <a:gridCol w="1992746">
                  <a:extLst>
                    <a:ext uri="{9D8B030D-6E8A-4147-A177-3AD203B41FA5}">
                      <a16:colId xmlns:a16="http://schemas.microsoft.com/office/drawing/2014/main" val="821711121"/>
                    </a:ext>
                  </a:extLst>
                </a:gridCol>
              </a:tblGrid>
              <a:tr h="466843">
                <a:tc>
                  <a:txBody>
                    <a:bodyPr/>
                    <a:lstStyle/>
                    <a:p>
                      <a:pPr algn="ctr"/>
                      <a:r>
                        <a:rPr lang="vi-VN" sz="2400"/>
                        <a:t>Họ và tên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/>
                        <a:t>MSSV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/>
                        <a:t>Phân công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/>
                        <a:t>Hoàn thành</a:t>
                      </a:r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6727847"/>
                  </a:ext>
                </a:extLst>
              </a:tr>
              <a:tr h="2043449">
                <a:tc>
                  <a:txBody>
                    <a:bodyPr/>
                    <a:lstStyle/>
                    <a:p>
                      <a:pPr algn="ctr"/>
                      <a:r>
                        <a:rPr lang="vi-VN" sz="2400"/>
                        <a:t>Nguyễn Đức Khải </a:t>
                      </a:r>
                    </a:p>
                    <a:p>
                      <a:pPr algn="ctr"/>
                      <a:r>
                        <a:rPr lang="vi-VN" sz="2400"/>
                        <a:t>( nhóm trưởng )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/>
                        <a:t>20110655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Quản lý nhân viên, phân quyền, lấy lại mật khẩu, quản lý thông tin nhân viên, đăng nhập, thiết kế ERD, thiết kế cơ sở dữ liệu, soạn word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/>
                        <a:t>100%</a:t>
                      </a:r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958001"/>
                  </a:ext>
                </a:extLst>
              </a:tr>
              <a:tr h="1720799">
                <a:tc>
                  <a:txBody>
                    <a:bodyPr/>
                    <a:lstStyle/>
                    <a:p>
                      <a:pPr algn="ctr"/>
                      <a:r>
                        <a:rPr lang="vi-VN" sz="2400"/>
                        <a:t>Lê Nguyễn Tuấn Kiệt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20110286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Quản lý đầu sách, ngôn ngữ, thể loại, tác giả, nhà xuất bản, thêm dữ liệu mẫu, thiết kế ERD, thiết kế cơ sở dữ liệu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400"/>
                        <a:t>100%</a:t>
                      </a:r>
                      <a:endParaRPr lang="en-US" sz="2400"/>
                    </a:p>
                    <a:p>
                      <a:pPr algn="ctr"/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488063"/>
                  </a:ext>
                </a:extLst>
              </a:tr>
              <a:tr h="1398150">
                <a:tc>
                  <a:txBody>
                    <a:bodyPr/>
                    <a:lstStyle/>
                    <a:p>
                      <a:pPr algn="ctr"/>
                      <a:r>
                        <a:rPr lang="vi-VN" sz="2400"/>
                        <a:t>Nguyễn Đức Thịnh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20110256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Quản lý độc giả, chi tiết độc giả, thiết kế ERD, thiết kế cơ sở dữ liệu, thiết kế giao diện, thiết kế ppt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400"/>
                        <a:t>100%</a:t>
                      </a:r>
                      <a:endParaRPr lang="en-US" sz="2400"/>
                    </a:p>
                    <a:p>
                      <a:pPr algn="ctr"/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525143"/>
                  </a:ext>
                </a:extLst>
              </a:tr>
              <a:tr h="2043449">
                <a:tc>
                  <a:txBody>
                    <a:bodyPr/>
                    <a:lstStyle/>
                    <a:p>
                      <a:pPr algn="ctr"/>
                      <a:r>
                        <a:rPr lang="vi-VN" sz="2400"/>
                        <a:t>Hà Vĩ Khang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20110656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Quản lý phiếu mượn, chi tiết phiếu mượn, cho mượn sách thiết kế ERD, thiết kế cơ sở dữ liệu, soạn word, kết nối database ( DataProvider)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400"/>
                        <a:t>100%</a:t>
                      </a:r>
                      <a:endParaRPr lang="en-US" sz="2400"/>
                    </a:p>
                    <a:p>
                      <a:pPr algn="ctr"/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293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4528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13989" y="5210075"/>
            <a:ext cx="3717995" cy="846260"/>
            <a:chOff x="0" y="0"/>
            <a:chExt cx="5348005" cy="12172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49275" cy="1217270"/>
            </a:xfrm>
            <a:custGeom>
              <a:avLst/>
              <a:gdLst/>
              <a:ahLst/>
              <a:cxnLst/>
              <a:rect l="l" t="t" r="r" b="b"/>
              <a:pathLst>
                <a:path w="5349275" h="1217270">
                  <a:moveTo>
                    <a:pt x="4795555" y="1217270"/>
                  </a:moveTo>
                  <a:lnTo>
                    <a:pt x="553720" y="1217270"/>
                  </a:lnTo>
                  <a:cubicBezTo>
                    <a:pt x="247650" y="1217270"/>
                    <a:pt x="0" y="944763"/>
                    <a:pt x="0" y="609344"/>
                  </a:cubicBezTo>
                  <a:cubicBezTo>
                    <a:pt x="0" y="272528"/>
                    <a:pt x="247650" y="0"/>
                    <a:pt x="553720" y="0"/>
                  </a:cubicBezTo>
                  <a:lnTo>
                    <a:pt x="4795555" y="0"/>
                  </a:lnTo>
                  <a:cubicBezTo>
                    <a:pt x="5101625" y="0"/>
                    <a:pt x="5349275" y="272528"/>
                    <a:pt x="5349275" y="609344"/>
                  </a:cubicBezTo>
                  <a:cubicBezTo>
                    <a:pt x="5348005" y="944763"/>
                    <a:pt x="5100355" y="1217270"/>
                    <a:pt x="4795555" y="121727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371961" y="5210075"/>
            <a:ext cx="3717995" cy="846260"/>
            <a:chOff x="0" y="0"/>
            <a:chExt cx="5348005" cy="121727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49275" cy="1217270"/>
            </a:xfrm>
            <a:custGeom>
              <a:avLst/>
              <a:gdLst/>
              <a:ahLst/>
              <a:cxnLst/>
              <a:rect l="l" t="t" r="r" b="b"/>
              <a:pathLst>
                <a:path w="5349275" h="1217270">
                  <a:moveTo>
                    <a:pt x="4795555" y="1217270"/>
                  </a:moveTo>
                  <a:lnTo>
                    <a:pt x="553720" y="1217270"/>
                  </a:lnTo>
                  <a:cubicBezTo>
                    <a:pt x="247650" y="1217270"/>
                    <a:pt x="0" y="944763"/>
                    <a:pt x="0" y="609344"/>
                  </a:cubicBezTo>
                  <a:cubicBezTo>
                    <a:pt x="0" y="272528"/>
                    <a:pt x="247650" y="0"/>
                    <a:pt x="553720" y="0"/>
                  </a:cubicBezTo>
                  <a:lnTo>
                    <a:pt x="4795555" y="0"/>
                  </a:lnTo>
                  <a:cubicBezTo>
                    <a:pt x="5101625" y="0"/>
                    <a:pt x="5349275" y="272528"/>
                    <a:pt x="5349275" y="609344"/>
                  </a:cubicBezTo>
                  <a:cubicBezTo>
                    <a:pt x="5348005" y="944763"/>
                    <a:pt x="5100355" y="1217270"/>
                    <a:pt x="4795555" y="121727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5256016" y="5210075"/>
            <a:ext cx="3717995" cy="846260"/>
            <a:chOff x="0" y="0"/>
            <a:chExt cx="5348005" cy="12172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349275" cy="1217270"/>
            </a:xfrm>
            <a:custGeom>
              <a:avLst/>
              <a:gdLst/>
              <a:ahLst/>
              <a:cxnLst/>
              <a:rect l="l" t="t" r="r" b="b"/>
              <a:pathLst>
                <a:path w="5349275" h="1217270">
                  <a:moveTo>
                    <a:pt x="4795555" y="1217270"/>
                  </a:moveTo>
                  <a:lnTo>
                    <a:pt x="553720" y="1217270"/>
                  </a:lnTo>
                  <a:cubicBezTo>
                    <a:pt x="247650" y="1217270"/>
                    <a:pt x="0" y="944763"/>
                    <a:pt x="0" y="609344"/>
                  </a:cubicBezTo>
                  <a:cubicBezTo>
                    <a:pt x="0" y="272528"/>
                    <a:pt x="247650" y="0"/>
                    <a:pt x="553720" y="0"/>
                  </a:cubicBezTo>
                  <a:lnTo>
                    <a:pt x="4795555" y="0"/>
                  </a:lnTo>
                  <a:cubicBezTo>
                    <a:pt x="5101625" y="0"/>
                    <a:pt x="5349275" y="272528"/>
                    <a:pt x="5349275" y="609344"/>
                  </a:cubicBezTo>
                  <a:cubicBezTo>
                    <a:pt x="5348005" y="944763"/>
                    <a:pt x="5100355" y="1217270"/>
                    <a:pt x="4795555" y="121727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198044" y="5210075"/>
            <a:ext cx="3717995" cy="846260"/>
            <a:chOff x="0" y="0"/>
            <a:chExt cx="5348005" cy="12172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349275" cy="1217270"/>
            </a:xfrm>
            <a:custGeom>
              <a:avLst/>
              <a:gdLst/>
              <a:ahLst/>
              <a:cxnLst/>
              <a:rect l="l" t="t" r="r" b="b"/>
              <a:pathLst>
                <a:path w="5349275" h="1217270">
                  <a:moveTo>
                    <a:pt x="4795555" y="1217270"/>
                  </a:moveTo>
                  <a:lnTo>
                    <a:pt x="553720" y="1217270"/>
                  </a:lnTo>
                  <a:cubicBezTo>
                    <a:pt x="247650" y="1217270"/>
                    <a:pt x="0" y="944763"/>
                    <a:pt x="0" y="609344"/>
                  </a:cubicBezTo>
                  <a:cubicBezTo>
                    <a:pt x="0" y="272528"/>
                    <a:pt x="247650" y="0"/>
                    <a:pt x="553720" y="0"/>
                  </a:cubicBezTo>
                  <a:lnTo>
                    <a:pt x="4795555" y="0"/>
                  </a:lnTo>
                  <a:cubicBezTo>
                    <a:pt x="5101625" y="0"/>
                    <a:pt x="5349275" y="272528"/>
                    <a:pt x="5349275" y="609344"/>
                  </a:cubicBezTo>
                  <a:cubicBezTo>
                    <a:pt x="5348005" y="944763"/>
                    <a:pt x="5100355" y="1217270"/>
                    <a:pt x="4795555" y="121727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5652870" y="5393168"/>
            <a:ext cx="2924287" cy="40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      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Thể</a:t>
            </a: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loại</a:t>
            </a:r>
            <a:endParaRPr lang="en-US" sz="2400" spc="96" dirty="0">
              <a:solidFill>
                <a:srgbClr val="FFFFFF"/>
              </a:solidFill>
              <a:latin typeface="Clear Sans Bold" panose="020B0803030202020304" charset="0"/>
              <a:cs typeface="Clear Sans Bold" panose="020B080303020202030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94898" y="5393168"/>
            <a:ext cx="2924287" cy="40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96" dirty="0">
                <a:solidFill>
                  <a:srgbClr val="FFFFFF"/>
                </a:solidFill>
                <a:latin typeface="Arimo"/>
              </a:rPr>
              <a:t>         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Sách</a:t>
            </a:r>
            <a:endParaRPr lang="en-US" sz="2400" spc="96" dirty="0">
              <a:solidFill>
                <a:srgbClr val="FFFFFF"/>
              </a:solidFill>
              <a:latin typeface="Clear Sans Bold" panose="020B0803030202020304" charset="0"/>
              <a:cs typeface="Clear Sans Bold" panose="020B0803030202020304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710843" y="5393168"/>
            <a:ext cx="2924287" cy="40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      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Ngôn</a:t>
            </a: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ngữ</a:t>
            </a:r>
            <a:endParaRPr lang="en-US" sz="2400" spc="96" dirty="0">
              <a:solidFill>
                <a:srgbClr val="FFFFFF"/>
              </a:solidFill>
              <a:latin typeface="Clear Sans Bold" panose="020B0803030202020304" charset="0"/>
              <a:cs typeface="Clear Sans Bold" panose="020B0803030202020304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768815" y="5393168"/>
            <a:ext cx="2924287" cy="40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     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Nhà</a:t>
            </a: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xuất</a:t>
            </a: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bản</a:t>
            </a:r>
            <a:endParaRPr lang="en-US" sz="2400" spc="96" dirty="0">
              <a:solidFill>
                <a:srgbClr val="FFFFFF"/>
              </a:solidFill>
              <a:latin typeface="Clear Sans Bold" panose="020B0803030202020304" charset="0"/>
              <a:cs typeface="Clear Sans Bold" panose="020B0803030202020304" charset="0"/>
            </a:endParaRPr>
          </a:p>
        </p:txBody>
      </p:sp>
      <p:grpSp>
        <p:nvGrpSpPr>
          <p:cNvPr id="83" name="Group 83"/>
          <p:cNvGrpSpPr/>
          <p:nvPr/>
        </p:nvGrpSpPr>
        <p:grpSpPr>
          <a:xfrm>
            <a:off x="5029200" y="1989926"/>
            <a:ext cx="8580723" cy="1324774"/>
            <a:chOff x="0" y="0"/>
            <a:chExt cx="5032465" cy="1106170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87" name="TextBox 87"/>
          <p:cNvSpPr txBox="1"/>
          <p:nvPr/>
        </p:nvSpPr>
        <p:spPr>
          <a:xfrm>
            <a:off x="6519068" y="2455236"/>
            <a:ext cx="6762519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rgbClr val="191919"/>
                </a:solidFill>
                <a:latin typeface="Clear Sans Bold"/>
              </a:rPr>
              <a:t>THÀNH PHẦN CỦA ỨNG DỤNG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8957796E-43A0-4F34-4414-515DF91FB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067561"/>
            <a:ext cx="952381" cy="952381"/>
          </a:xfrm>
          <a:prstGeom prst="rect">
            <a:avLst/>
          </a:prstGeom>
        </p:spPr>
      </p:pic>
      <p:grpSp>
        <p:nvGrpSpPr>
          <p:cNvPr id="90" name="Group 2">
            <a:extLst>
              <a:ext uri="{FF2B5EF4-FFF2-40B4-BE49-F238E27FC236}">
                <a16:creationId xmlns:a16="http://schemas.microsoft.com/office/drawing/2014/main" id="{6D2ABB73-F29C-2001-4820-62271C0475C2}"/>
              </a:ext>
            </a:extLst>
          </p:cNvPr>
          <p:cNvGrpSpPr/>
          <p:nvPr/>
        </p:nvGrpSpPr>
        <p:grpSpPr>
          <a:xfrm>
            <a:off x="9313989" y="6743700"/>
            <a:ext cx="3717995" cy="846260"/>
            <a:chOff x="0" y="0"/>
            <a:chExt cx="5348005" cy="1217270"/>
          </a:xfrm>
        </p:grpSpPr>
        <p:sp>
          <p:nvSpPr>
            <p:cNvPr id="91" name="Freeform 3">
              <a:extLst>
                <a:ext uri="{FF2B5EF4-FFF2-40B4-BE49-F238E27FC236}">
                  <a16:creationId xmlns:a16="http://schemas.microsoft.com/office/drawing/2014/main" id="{0E56A6F2-C813-7922-F6E5-7B4EF8D3DB37}"/>
                </a:ext>
              </a:extLst>
            </p:cNvPr>
            <p:cNvSpPr/>
            <p:nvPr/>
          </p:nvSpPr>
          <p:spPr>
            <a:xfrm>
              <a:off x="0" y="0"/>
              <a:ext cx="5349275" cy="1217270"/>
            </a:xfrm>
            <a:custGeom>
              <a:avLst/>
              <a:gdLst/>
              <a:ahLst/>
              <a:cxnLst/>
              <a:rect l="l" t="t" r="r" b="b"/>
              <a:pathLst>
                <a:path w="5349275" h="1217270">
                  <a:moveTo>
                    <a:pt x="4795555" y="1217270"/>
                  </a:moveTo>
                  <a:lnTo>
                    <a:pt x="553720" y="1217270"/>
                  </a:lnTo>
                  <a:cubicBezTo>
                    <a:pt x="247650" y="1217270"/>
                    <a:pt x="0" y="944763"/>
                    <a:pt x="0" y="609344"/>
                  </a:cubicBezTo>
                  <a:cubicBezTo>
                    <a:pt x="0" y="272528"/>
                    <a:pt x="247650" y="0"/>
                    <a:pt x="553720" y="0"/>
                  </a:cubicBezTo>
                  <a:lnTo>
                    <a:pt x="4795555" y="0"/>
                  </a:lnTo>
                  <a:cubicBezTo>
                    <a:pt x="5101625" y="0"/>
                    <a:pt x="5349275" y="272528"/>
                    <a:pt x="5349275" y="609344"/>
                  </a:cubicBezTo>
                  <a:cubicBezTo>
                    <a:pt x="5348005" y="944763"/>
                    <a:pt x="5100355" y="1217270"/>
                    <a:pt x="4795555" y="121727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92" name="Group 4">
            <a:extLst>
              <a:ext uri="{FF2B5EF4-FFF2-40B4-BE49-F238E27FC236}">
                <a16:creationId xmlns:a16="http://schemas.microsoft.com/office/drawing/2014/main" id="{6DCE7674-B6DF-76D9-624F-048C9C621285}"/>
              </a:ext>
            </a:extLst>
          </p:cNvPr>
          <p:cNvGrpSpPr/>
          <p:nvPr/>
        </p:nvGrpSpPr>
        <p:grpSpPr>
          <a:xfrm>
            <a:off x="13371961" y="6743700"/>
            <a:ext cx="3717995" cy="846260"/>
            <a:chOff x="0" y="0"/>
            <a:chExt cx="5348005" cy="1217270"/>
          </a:xfrm>
        </p:grpSpPr>
        <p:sp>
          <p:nvSpPr>
            <p:cNvPr id="93" name="Freeform 5">
              <a:extLst>
                <a:ext uri="{FF2B5EF4-FFF2-40B4-BE49-F238E27FC236}">
                  <a16:creationId xmlns:a16="http://schemas.microsoft.com/office/drawing/2014/main" id="{BB04AB8A-5582-54AB-C243-52B86AF9E273}"/>
                </a:ext>
              </a:extLst>
            </p:cNvPr>
            <p:cNvSpPr/>
            <p:nvPr/>
          </p:nvSpPr>
          <p:spPr>
            <a:xfrm>
              <a:off x="0" y="0"/>
              <a:ext cx="5349275" cy="1217270"/>
            </a:xfrm>
            <a:custGeom>
              <a:avLst/>
              <a:gdLst/>
              <a:ahLst/>
              <a:cxnLst/>
              <a:rect l="l" t="t" r="r" b="b"/>
              <a:pathLst>
                <a:path w="5349275" h="1217270">
                  <a:moveTo>
                    <a:pt x="4795555" y="1217270"/>
                  </a:moveTo>
                  <a:lnTo>
                    <a:pt x="553720" y="1217270"/>
                  </a:lnTo>
                  <a:cubicBezTo>
                    <a:pt x="247650" y="1217270"/>
                    <a:pt x="0" y="944763"/>
                    <a:pt x="0" y="609344"/>
                  </a:cubicBezTo>
                  <a:cubicBezTo>
                    <a:pt x="0" y="272528"/>
                    <a:pt x="247650" y="0"/>
                    <a:pt x="553720" y="0"/>
                  </a:cubicBezTo>
                  <a:lnTo>
                    <a:pt x="4795555" y="0"/>
                  </a:lnTo>
                  <a:cubicBezTo>
                    <a:pt x="5101625" y="0"/>
                    <a:pt x="5349275" y="272528"/>
                    <a:pt x="5349275" y="609344"/>
                  </a:cubicBezTo>
                  <a:cubicBezTo>
                    <a:pt x="5348005" y="944763"/>
                    <a:pt x="5100355" y="1217270"/>
                    <a:pt x="4795555" y="121727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</p:grpSp>
      <p:grpSp>
        <p:nvGrpSpPr>
          <p:cNvPr id="94" name="Group 6">
            <a:extLst>
              <a:ext uri="{FF2B5EF4-FFF2-40B4-BE49-F238E27FC236}">
                <a16:creationId xmlns:a16="http://schemas.microsoft.com/office/drawing/2014/main" id="{D5C5C622-5C3D-83FD-5518-F5A9312376AE}"/>
              </a:ext>
            </a:extLst>
          </p:cNvPr>
          <p:cNvGrpSpPr/>
          <p:nvPr/>
        </p:nvGrpSpPr>
        <p:grpSpPr>
          <a:xfrm>
            <a:off x="5256016" y="6743700"/>
            <a:ext cx="3717995" cy="846260"/>
            <a:chOff x="0" y="0"/>
            <a:chExt cx="5348005" cy="1217270"/>
          </a:xfrm>
        </p:grpSpPr>
        <p:sp>
          <p:nvSpPr>
            <p:cNvPr id="95" name="Freeform 7">
              <a:extLst>
                <a:ext uri="{FF2B5EF4-FFF2-40B4-BE49-F238E27FC236}">
                  <a16:creationId xmlns:a16="http://schemas.microsoft.com/office/drawing/2014/main" id="{E392B65A-50E3-A8E0-9F3E-D74CDB9C83EF}"/>
                </a:ext>
              </a:extLst>
            </p:cNvPr>
            <p:cNvSpPr/>
            <p:nvPr/>
          </p:nvSpPr>
          <p:spPr>
            <a:xfrm>
              <a:off x="0" y="0"/>
              <a:ext cx="5349275" cy="1217270"/>
            </a:xfrm>
            <a:custGeom>
              <a:avLst/>
              <a:gdLst/>
              <a:ahLst/>
              <a:cxnLst/>
              <a:rect l="l" t="t" r="r" b="b"/>
              <a:pathLst>
                <a:path w="5349275" h="1217270">
                  <a:moveTo>
                    <a:pt x="4795555" y="1217270"/>
                  </a:moveTo>
                  <a:lnTo>
                    <a:pt x="553720" y="1217270"/>
                  </a:lnTo>
                  <a:cubicBezTo>
                    <a:pt x="247650" y="1217270"/>
                    <a:pt x="0" y="944763"/>
                    <a:pt x="0" y="609344"/>
                  </a:cubicBezTo>
                  <a:cubicBezTo>
                    <a:pt x="0" y="272528"/>
                    <a:pt x="247650" y="0"/>
                    <a:pt x="553720" y="0"/>
                  </a:cubicBezTo>
                  <a:lnTo>
                    <a:pt x="4795555" y="0"/>
                  </a:lnTo>
                  <a:cubicBezTo>
                    <a:pt x="5101625" y="0"/>
                    <a:pt x="5349275" y="272528"/>
                    <a:pt x="5349275" y="609344"/>
                  </a:cubicBezTo>
                  <a:cubicBezTo>
                    <a:pt x="5348005" y="944763"/>
                    <a:pt x="5100355" y="1217270"/>
                    <a:pt x="4795555" y="121727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id="96" name="Group 8">
            <a:extLst>
              <a:ext uri="{FF2B5EF4-FFF2-40B4-BE49-F238E27FC236}">
                <a16:creationId xmlns:a16="http://schemas.microsoft.com/office/drawing/2014/main" id="{B3CFEA0C-B0F9-6B42-EACD-5BE43ABC753C}"/>
              </a:ext>
            </a:extLst>
          </p:cNvPr>
          <p:cNvGrpSpPr/>
          <p:nvPr/>
        </p:nvGrpSpPr>
        <p:grpSpPr>
          <a:xfrm>
            <a:off x="1198044" y="6743700"/>
            <a:ext cx="3717995" cy="846260"/>
            <a:chOff x="0" y="0"/>
            <a:chExt cx="5348005" cy="1217270"/>
          </a:xfrm>
        </p:grpSpPr>
        <p:sp>
          <p:nvSpPr>
            <p:cNvPr id="97" name="Freeform 9">
              <a:extLst>
                <a:ext uri="{FF2B5EF4-FFF2-40B4-BE49-F238E27FC236}">
                  <a16:creationId xmlns:a16="http://schemas.microsoft.com/office/drawing/2014/main" id="{023FE5F4-BD2E-2996-50E8-5755F6EB5777}"/>
                </a:ext>
              </a:extLst>
            </p:cNvPr>
            <p:cNvSpPr/>
            <p:nvPr/>
          </p:nvSpPr>
          <p:spPr>
            <a:xfrm>
              <a:off x="0" y="0"/>
              <a:ext cx="5349275" cy="1217270"/>
            </a:xfrm>
            <a:custGeom>
              <a:avLst/>
              <a:gdLst/>
              <a:ahLst/>
              <a:cxnLst/>
              <a:rect l="l" t="t" r="r" b="b"/>
              <a:pathLst>
                <a:path w="5349275" h="1217270">
                  <a:moveTo>
                    <a:pt x="4795555" y="1217270"/>
                  </a:moveTo>
                  <a:lnTo>
                    <a:pt x="553720" y="1217270"/>
                  </a:lnTo>
                  <a:cubicBezTo>
                    <a:pt x="247650" y="1217270"/>
                    <a:pt x="0" y="944763"/>
                    <a:pt x="0" y="609344"/>
                  </a:cubicBezTo>
                  <a:cubicBezTo>
                    <a:pt x="0" y="272528"/>
                    <a:pt x="247650" y="0"/>
                    <a:pt x="553720" y="0"/>
                  </a:cubicBezTo>
                  <a:lnTo>
                    <a:pt x="4795555" y="0"/>
                  </a:lnTo>
                  <a:cubicBezTo>
                    <a:pt x="5101625" y="0"/>
                    <a:pt x="5349275" y="272528"/>
                    <a:pt x="5349275" y="609344"/>
                  </a:cubicBezTo>
                  <a:cubicBezTo>
                    <a:pt x="5348005" y="944763"/>
                    <a:pt x="5100355" y="1217270"/>
                    <a:pt x="4795555" y="121727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</p:grpSp>
      <p:sp>
        <p:nvSpPr>
          <p:cNvPr id="98" name="TextBox 10">
            <a:extLst>
              <a:ext uri="{FF2B5EF4-FFF2-40B4-BE49-F238E27FC236}">
                <a16:creationId xmlns:a16="http://schemas.microsoft.com/office/drawing/2014/main" id="{1E906762-D174-36D9-6CDF-68B703955BFC}"/>
              </a:ext>
            </a:extLst>
          </p:cNvPr>
          <p:cNvSpPr txBox="1"/>
          <p:nvPr/>
        </p:nvSpPr>
        <p:spPr>
          <a:xfrm>
            <a:off x="5652870" y="6926793"/>
            <a:ext cx="2924287" cy="40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     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Độc</a:t>
            </a: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giả</a:t>
            </a:r>
            <a:endParaRPr lang="en-US" sz="2400" spc="96" dirty="0">
              <a:solidFill>
                <a:srgbClr val="FFFFFF"/>
              </a:solidFill>
              <a:latin typeface="Clear Sans Bold" panose="020B0803030202020304" charset="0"/>
              <a:cs typeface="Clear Sans Bold" panose="020B0803030202020304" charset="0"/>
            </a:endParaRPr>
          </a:p>
        </p:txBody>
      </p:sp>
      <p:sp>
        <p:nvSpPr>
          <p:cNvPr id="99" name="TextBox 11">
            <a:extLst>
              <a:ext uri="{FF2B5EF4-FFF2-40B4-BE49-F238E27FC236}">
                <a16:creationId xmlns:a16="http://schemas.microsoft.com/office/drawing/2014/main" id="{00752C13-962B-1E34-CCA7-810AC9CEFB5A}"/>
              </a:ext>
            </a:extLst>
          </p:cNvPr>
          <p:cNvSpPr txBox="1"/>
          <p:nvPr/>
        </p:nvSpPr>
        <p:spPr>
          <a:xfrm>
            <a:off x="1594898" y="6926793"/>
            <a:ext cx="2924287" cy="40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           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Tác</a:t>
            </a: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giả</a:t>
            </a:r>
            <a:endParaRPr lang="en-US" sz="2400" spc="96" dirty="0">
              <a:solidFill>
                <a:srgbClr val="FFFFFF"/>
              </a:solidFill>
              <a:latin typeface="Clear Sans Bold" panose="020B0803030202020304" charset="0"/>
              <a:cs typeface="Clear Sans Bold" panose="020B0803030202020304" charset="0"/>
            </a:endParaRPr>
          </a:p>
        </p:txBody>
      </p:sp>
      <p:sp>
        <p:nvSpPr>
          <p:cNvPr id="100" name="TextBox 12">
            <a:extLst>
              <a:ext uri="{FF2B5EF4-FFF2-40B4-BE49-F238E27FC236}">
                <a16:creationId xmlns:a16="http://schemas.microsoft.com/office/drawing/2014/main" id="{46F1A469-BCD1-F504-4CB6-995031C9AD1D}"/>
              </a:ext>
            </a:extLst>
          </p:cNvPr>
          <p:cNvSpPr txBox="1"/>
          <p:nvPr/>
        </p:nvSpPr>
        <p:spPr>
          <a:xfrm>
            <a:off x="9710843" y="6926793"/>
            <a:ext cx="2924287" cy="40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      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Tài</a:t>
            </a: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khoản</a:t>
            </a:r>
          </a:p>
        </p:txBody>
      </p:sp>
      <p:sp>
        <p:nvSpPr>
          <p:cNvPr id="101" name="TextBox 13">
            <a:extLst>
              <a:ext uri="{FF2B5EF4-FFF2-40B4-BE49-F238E27FC236}">
                <a16:creationId xmlns:a16="http://schemas.microsoft.com/office/drawing/2014/main" id="{43E11B4C-478B-175B-DDFF-8C75DAD4B404}"/>
              </a:ext>
            </a:extLst>
          </p:cNvPr>
          <p:cNvSpPr txBox="1"/>
          <p:nvPr/>
        </p:nvSpPr>
        <p:spPr>
          <a:xfrm>
            <a:off x="13768815" y="6926793"/>
            <a:ext cx="2924287" cy="40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    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Phiếu</a:t>
            </a: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mượn</a:t>
            </a:r>
            <a:endParaRPr lang="en-US" sz="2400" spc="96" dirty="0">
              <a:solidFill>
                <a:srgbClr val="FFFFFF"/>
              </a:solidFill>
              <a:latin typeface="Clear Sans Bold" panose="020B0803030202020304" charset="0"/>
              <a:cs typeface="Clear Sans Bold" panose="020B0803030202020304" charset="0"/>
            </a:endParaRP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20D94DC3-CB32-38D1-AB45-6DDB7D1C4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84" y="5367862"/>
            <a:ext cx="476190" cy="47619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C16815D0-ACEF-57C4-6CB5-62D506993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367862"/>
            <a:ext cx="470219" cy="470219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8AE90D32-E77B-624D-2530-69F084E029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935" y="5353589"/>
            <a:ext cx="476190" cy="47619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C3756438-595E-A728-F09E-0C9CE52D2A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1274" y="5331328"/>
            <a:ext cx="476190" cy="47619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A656758B-ACC6-4E14-356B-7A27C962A2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273" y="6876110"/>
            <a:ext cx="476190" cy="47619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13AB929D-059A-97A0-05D8-47079D108C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151" y="6807848"/>
            <a:ext cx="634921" cy="634921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0A12679C-B88A-A5BD-A459-99FEECE17D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790" y="6928735"/>
            <a:ext cx="476190" cy="476190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0D9A30B6-5ACA-83AF-15C1-404F0291F7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5129" y="6926793"/>
            <a:ext cx="508044" cy="50804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ĐĂNG NHẬP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3F6612-3213-C17E-FE05-3737ECD31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341" y="1562100"/>
            <a:ext cx="15133438" cy="845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56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QUẢN LÝ SÁCH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BBB3F4-C5CD-ABA2-C7FF-FE79CBDAF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432147"/>
            <a:ext cx="16230600" cy="858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289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343400" y="266700"/>
            <a:ext cx="91903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4724400" y="495300"/>
            <a:ext cx="8582888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</a:t>
            </a:r>
            <a:r>
              <a:rPr lang="en-US" sz="3600" spc="107" dirty="0">
                <a:solidFill>
                  <a:schemeClr val="bg1"/>
                </a:solidFill>
                <a:latin typeface="Clear Sans Bold"/>
              </a:rPr>
              <a:t>THÊM VÀ CHỈNH SỬA SÁCH</a:t>
            </a:r>
            <a:endParaRPr lang="en-US" sz="3600" u="none" spc="107" dirty="0">
              <a:solidFill>
                <a:schemeClr val="bg1"/>
              </a:solidFill>
              <a:latin typeface="Clear Sans 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19D764-13DE-1FC1-7F3A-A11DA66F8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43100"/>
            <a:ext cx="8229599" cy="7709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089F7C-1B31-1BFD-5559-B45E1E085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0" y="1943099"/>
            <a:ext cx="8917509" cy="770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57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QUẢN LÝ THỂ LOẠI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A78F4F-C866-5E88-BDC9-7CE5FF5D6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562100"/>
            <a:ext cx="16002000" cy="853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83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3429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257800" y="616394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QUẢN LÝ NGÔN NGỮ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B27DF3-6DD0-26D2-4D15-E11AC7A93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790700"/>
            <a:ext cx="15695263" cy="828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39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648200" y="2667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4876800" y="540194"/>
            <a:ext cx="81576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QUẢN LÝ NHÀ XUẤT BẢN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DBD76A-7FBC-67C3-92B3-6D9A67BC6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714500"/>
            <a:ext cx="15621000" cy="832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24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QUẢN LÝ TÁC GIẢ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0CBECD-769C-AB80-11A4-165C4B547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356" y="1485900"/>
            <a:ext cx="16355288" cy="860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39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QUẢN LÝ ĐỘC GIẢ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CBCD7C-6672-75AD-3AFA-BD7BB08F0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406045"/>
            <a:ext cx="14630400" cy="879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503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038600" y="266700"/>
            <a:ext cx="10134600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3962400" y="540194"/>
            <a:ext cx="100626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</a:t>
            </a:r>
            <a:r>
              <a:rPr lang="en-US" sz="3600" spc="107" dirty="0">
                <a:solidFill>
                  <a:schemeClr val="bg1"/>
                </a:solidFill>
                <a:latin typeface="Clear Sans Bold"/>
              </a:rPr>
              <a:t>THÊM VÀ CHỈNH SỬA ĐỘC GIẢ</a:t>
            </a:r>
            <a:endParaRPr lang="en-US" sz="3600" u="none" spc="107" dirty="0">
              <a:solidFill>
                <a:schemeClr val="bg1"/>
              </a:solidFill>
              <a:latin typeface="Clear Sans 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97A234-C080-1E2D-E6B5-07E3F0702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19300"/>
            <a:ext cx="8610600" cy="76737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871B07-5267-AA84-FC82-C100D36B9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2019300"/>
            <a:ext cx="8763000" cy="767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21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8587" y="4168285"/>
            <a:ext cx="5047528" cy="1950431"/>
            <a:chOff x="0" y="0"/>
            <a:chExt cx="3071153" cy="11867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72423" cy="1186733"/>
            </a:xfrm>
            <a:custGeom>
              <a:avLst/>
              <a:gdLst/>
              <a:ahLst/>
              <a:cxnLst/>
              <a:rect l="l" t="t" r="r" b="b"/>
              <a:pathLst>
                <a:path w="3072423" h="1186733">
                  <a:moveTo>
                    <a:pt x="2518702" y="1186733"/>
                  </a:moveTo>
                  <a:lnTo>
                    <a:pt x="553720" y="1186733"/>
                  </a:lnTo>
                  <a:cubicBezTo>
                    <a:pt x="247650" y="1186733"/>
                    <a:pt x="0" y="921058"/>
                    <a:pt x="0" y="594055"/>
                  </a:cubicBezTo>
                  <a:cubicBezTo>
                    <a:pt x="0" y="265690"/>
                    <a:pt x="247650" y="0"/>
                    <a:pt x="553720" y="0"/>
                  </a:cubicBezTo>
                  <a:lnTo>
                    <a:pt x="2518702" y="0"/>
                  </a:lnTo>
                  <a:cubicBezTo>
                    <a:pt x="2824773" y="0"/>
                    <a:pt x="3072423" y="265690"/>
                    <a:pt x="3072423" y="594055"/>
                  </a:cubicBezTo>
                  <a:cubicBezTo>
                    <a:pt x="3071152" y="921058"/>
                    <a:pt x="2823502" y="1186733"/>
                    <a:pt x="2518702" y="1186733"/>
                  </a:cubicBezTo>
                  <a:close/>
                </a:path>
              </a:pathLst>
            </a:custGeom>
            <a:solidFill>
              <a:srgbClr val="434D5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2251765" y="4635140"/>
            <a:ext cx="3741172" cy="1068241"/>
            <a:chOff x="0" y="-13167"/>
            <a:chExt cx="4988229" cy="1424321"/>
          </a:xfrm>
        </p:grpSpPr>
        <p:sp>
          <p:nvSpPr>
            <p:cNvPr id="5" name="TextBox 5"/>
            <p:cNvSpPr txBox="1"/>
            <p:nvPr/>
          </p:nvSpPr>
          <p:spPr>
            <a:xfrm>
              <a:off x="0" y="802243"/>
              <a:ext cx="4988229" cy="524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54"/>
                </a:lnSpc>
              </a:pPr>
              <a:endParaRPr lang="en-US" sz="2325" u="none" spc="116" dirty="0">
                <a:solidFill>
                  <a:srgbClr val="FFFFFF"/>
                </a:solidFill>
                <a:latin typeface="Arimo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3167"/>
              <a:ext cx="4988229" cy="14243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323"/>
                </a:lnSpc>
                <a:spcBef>
                  <a:spcPct val="0"/>
                </a:spcBef>
              </a:pPr>
              <a:r>
                <a:rPr lang="en-US" sz="3300" u="none" spc="66" dirty="0" err="1">
                  <a:solidFill>
                    <a:srgbClr val="FFFFFF"/>
                  </a:solidFill>
                  <a:latin typeface="Clear Sans Bold"/>
                </a:rPr>
                <a:t>Thành</a:t>
              </a:r>
              <a:r>
                <a:rPr lang="en-US" sz="3300" u="none" spc="66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3300" u="none" spc="66" dirty="0" err="1">
                  <a:solidFill>
                    <a:srgbClr val="FFFFFF"/>
                  </a:solidFill>
                  <a:latin typeface="Clear Sans Bold"/>
                </a:rPr>
                <a:t>viên</a:t>
              </a:r>
              <a:r>
                <a:rPr lang="en-US" sz="3300" u="none" spc="66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3300" u="none" spc="66" dirty="0" err="1">
                  <a:solidFill>
                    <a:srgbClr val="FFFFFF"/>
                  </a:solidFill>
                  <a:latin typeface="Clear Sans Bold"/>
                </a:rPr>
                <a:t>nhóm</a:t>
              </a:r>
              <a:endParaRPr lang="en-US" sz="3300" u="none" spc="66" dirty="0">
                <a:solidFill>
                  <a:srgbClr val="FFFFFF"/>
                </a:solidFill>
                <a:latin typeface="Clear Sans Bold"/>
              </a:endParaRPr>
            </a:p>
            <a:p>
              <a:pPr marL="0" lvl="0" indent="0" algn="ctr">
                <a:lnSpc>
                  <a:spcPts val="4323"/>
                </a:lnSpc>
                <a:spcBef>
                  <a:spcPct val="0"/>
                </a:spcBef>
              </a:pPr>
              <a:r>
                <a:rPr lang="en-US" sz="3300" spc="66" dirty="0" err="1">
                  <a:solidFill>
                    <a:srgbClr val="FFFFFF"/>
                  </a:solidFill>
                  <a:latin typeface="Clear Sans Bold"/>
                </a:rPr>
                <a:t>t</a:t>
              </a:r>
              <a:r>
                <a:rPr lang="en-US" sz="3300" u="none" spc="66" dirty="0" err="1">
                  <a:solidFill>
                    <a:srgbClr val="FFFFFF"/>
                  </a:solidFill>
                  <a:latin typeface="Clear Sans Bold"/>
                </a:rPr>
                <a:t>hự</a:t>
              </a:r>
              <a:r>
                <a:rPr lang="en-US" sz="3300" spc="66" dirty="0" err="1">
                  <a:solidFill>
                    <a:srgbClr val="FFFFFF"/>
                  </a:solidFill>
                  <a:latin typeface="Clear Sans Bold"/>
                </a:rPr>
                <a:t>c</a:t>
              </a:r>
              <a:r>
                <a:rPr lang="en-US" sz="3300" spc="66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3300" spc="66" dirty="0" err="1">
                  <a:solidFill>
                    <a:srgbClr val="FFFFFF"/>
                  </a:solidFill>
                  <a:latin typeface="Clear Sans Bold"/>
                </a:rPr>
                <a:t>hiện</a:t>
              </a:r>
              <a:endParaRPr lang="en-US" sz="3300" u="none" spc="66" dirty="0">
                <a:solidFill>
                  <a:srgbClr val="FFFFFF"/>
                </a:solidFill>
                <a:latin typeface="Clear Sans Bold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191132" y="5629743"/>
            <a:ext cx="6400800" cy="1141317"/>
            <a:chOff x="16122" y="0"/>
            <a:chExt cx="2236318" cy="927235"/>
          </a:xfrm>
        </p:grpSpPr>
        <p:grpSp>
          <p:nvGrpSpPr>
            <p:cNvPr id="14" name="Group 14"/>
            <p:cNvGrpSpPr/>
            <p:nvPr/>
          </p:nvGrpSpPr>
          <p:grpSpPr>
            <a:xfrm>
              <a:off x="16122" y="0"/>
              <a:ext cx="2236318" cy="927235"/>
              <a:chOff x="20179" y="-1"/>
              <a:chExt cx="2799231" cy="1160634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20179" y="-1"/>
                <a:ext cx="2799231" cy="1160634"/>
              </a:xfrm>
              <a:custGeom>
                <a:avLst/>
                <a:gdLst/>
                <a:ahLst/>
                <a:cxnLst/>
                <a:rect l="l" t="t" r="r" b="b"/>
                <a:pathLst>
                  <a:path w="2799231" h="1160634">
                    <a:moveTo>
                      <a:pt x="2245511" y="1160634"/>
                    </a:moveTo>
                    <a:lnTo>
                      <a:pt x="553720" y="1160634"/>
                    </a:lnTo>
                    <a:cubicBezTo>
                      <a:pt x="247650" y="1160634"/>
                      <a:pt x="0" y="900798"/>
                      <a:pt x="0" y="580988"/>
                    </a:cubicBezTo>
                    <a:cubicBezTo>
                      <a:pt x="0" y="259846"/>
                      <a:pt x="247650" y="0"/>
                      <a:pt x="553720" y="0"/>
                    </a:cubicBezTo>
                    <a:lnTo>
                      <a:pt x="2245511" y="0"/>
                    </a:lnTo>
                    <a:cubicBezTo>
                      <a:pt x="2551581" y="0"/>
                      <a:pt x="2799231" y="259846"/>
                      <a:pt x="2799231" y="580988"/>
                    </a:cubicBezTo>
                    <a:cubicBezTo>
                      <a:pt x="2797961" y="900798"/>
                      <a:pt x="2550311" y="1160634"/>
                      <a:pt x="2245511" y="1160634"/>
                    </a:cubicBezTo>
                    <a:close/>
                  </a:path>
                </a:pathLst>
              </a:custGeom>
              <a:solidFill>
                <a:srgbClr val="718689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48308" y="364080"/>
              <a:ext cx="2187944" cy="2868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53"/>
                </a:lnSpc>
              </a:pPr>
              <a:r>
                <a:rPr lang="en-US" sz="3200" spc="75" dirty="0" err="1">
                  <a:solidFill>
                    <a:srgbClr val="FFFFFF"/>
                  </a:solidFill>
                  <a:latin typeface="Arimo"/>
                </a:rPr>
                <a:t>Hà</a:t>
              </a:r>
              <a:r>
                <a:rPr lang="en-US" sz="3200" spc="75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3200" spc="75" dirty="0" err="1">
                  <a:solidFill>
                    <a:srgbClr val="FFFFFF"/>
                  </a:solidFill>
                  <a:latin typeface="Arimo"/>
                </a:rPr>
                <a:t>Vĩ</a:t>
              </a:r>
              <a:r>
                <a:rPr lang="en-US" sz="3200" spc="75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3200" spc="75" dirty="0" err="1">
                  <a:solidFill>
                    <a:srgbClr val="FFFFFF"/>
                  </a:solidFill>
                  <a:latin typeface="Arimo"/>
                </a:rPr>
                <a:t>Khang</a:t>
              </a:r>
              <a:r>
                <a:rPr lang="en-US" sz="3200" spc="75" dirty="0">
                  <a:solidFill>
                    <a:srgbClr val="FFFFFF"/>
                  </a:solidFill>
                  <a:latin typeface="Arimo"/>
                </a:rPr>
                <a:t> - 20110656</a:t>
              </a:r>
            </a:p>
          </p:txBody>
        </p:sp>
      </p:grpSp>
      <p:sp>
        <p:nvSpPr>
          <p:cNvPr id="45" name="AutoShape 45"/>
          <p:cNvSpPr/>
          <p:nvPr/>
        </p:nvSpPr>
        <p:spPr>
          <a:xfrm rot="5400000">
            <a:off x="9636078" y="4674455"/>
            <a:ext cx="41419" cy="3068689"/>
          </a:xfrm>
          <a:prstGeom prst="rect">
            <a:avLst/>
          </a:prstGeom>
          <a:solidFill>
            <a:srgbClr val="85E8E6"/>
          </a:solidFill>
        </p:spPr>
      </p:sp>
      <p:sp>
        <p:nvSpPr>
          <p:cNvPr id="72" name="AutoShape 72"/>
          <p:cNvSpPr/>
          <p:nvPr/>
        </p:nvSpPr>
        <p:spPr>
          <a:xfrm>
            <a:off x="8101053" y="1972494"/>
            <a:ext cx="42779" cy="6394039"/>
          </a:xfrm>
          <a:prstGeom prst="rect">
            <a:avLst/>
          </a:prstGeom>
          <a:solidFill>
            <a:srgbClr val="85E8E6"/>
          </a:solidFill>
        </p:spPr>
      </p:sp>
      <p:sp>
        <p:nvSpPr>
          <p:cNvPr id="73" name="AutoShape 73"/>
          <p:cNvSpPr/>
          <p:nvPr/>
        </p:nvSpPr>
        <p:spPr>
          <a:xfrm rot="5400000">
            <a:off x="8685419" y="1368098"/>
            <a:ext cx="41419" cy="1167372"/>
          </a:xfrm>
          <a:prstGeom prst="rect">
            <a:avLst/>
          </a:prstGeom>
          <a:solidFill>
            <a:srgbClr val="85E8E6"/>
          </a:solidFill>
        </p:spPr>
      </p:sp>
      <p:sp>
        <p:nvSpPr>
          <p:cNvPr id="74" name="AutoShape 74"/>
          <p:cNvSpPr/>
          <p:nvPr/>
        </p:nvSpPr>
        <p:spPr>
          <a:xfrm rot="5400000">
            <a:off x="9093844" y="3093810"/>
            <a:ext cx="41419" cy="2027000"/>
          </a:xfrm>
          <a:prstGeom prst="rect">
            <a:avLst/>
          </a:prstGeom>
          <a:solidFill>
            <a:srgbClr val="85E8E6"/>
          </a:solidFill>
        </p:spPr>
      </p:sp>
      <p:sp>
        <p:nvSpPr>
          <p:cNvPr id="75" name="AutoShape 75"/>
          <p:cNvSpPr/>
          <p:nvPr/>
        </p:nvSpPr>
        <p:spPr>
          <a:xfrm rot="5400000">
            <a:off x="9950036" y="6494633"/>
            <a:ext cx="41293" cy="3739257"/>
          </a:xfrm>
          <a:prstGeom prst="rect">
            <a:avLst/>
          </a:prstGeom>
          <a:solidFill>
            <a:srgbClr val="85E8E6"/>
          </a:solidFill>
        </p:spPr>
      </p:sp>
      <p:sp>
        <p:nvSpPr>
          <p:cNvPr id="76" name="AutoShape 76"/>
          <p:cNvSpPr/>
          <p:nvPr/>
        </p:nvSpPr>
        <p:spPr>
          <a:xfrm rot="5400000">
            <a:off x="7278426" y="4341726"/>
            <a:ext cx="41707" cy="1603548"/>
          </a:xfrm>
          <a:prstGeom prst="rect">
            <a:avLst/>
          </a:prstGeom>
          <a:solidFill>
            <a:srgbClr val="85E8E6"/>
          </a:solidFill>
        </p:spPr>
      </p:sp>
      <p:grpSp>
        <p:nvGrpSpPr>
          <p:cNvPr id="77" name="Group 13">
            <a:extLst>
              <a:ext uri="{FF2B5EF4-FFF2-40B4-BE49-F238E27FC236}">
                <a16:creationId xmlns:a16="http://schemas.microsoft.com/office/drawing/2014/main" id="{14DAC6EB-34A6-1C53-CF99-EB5D5AFA9162}"/>
              </a:ext>
            </a:extLst>
          </p:cNvPr>
          <p:cNvGrpSpPr/>
          <p:nvPr/>
        </p:nvGrpSpPr>
        <p:grpSpPr>
          <a:xfrm>
            <a:off x="10154568" y="3515941"/>
            <a:ext cx="6400800" cy="1141317"/>
            <a:chOff x="16122" y="0"/>
            <a:chExt cx="2236318" cy="927235"/>
          </a:xfrm>
        </p:grpSpPr>
        <p:grpSp>
          <p:nvGrpSpPr>
            <p:cNvPr id="78" name="Group 14">
              <a:extLst>
                <a:ext uri="{FF2B5EF4-FFF2-40B4-BE49-F238E27FC236}">
                  <a16:creationId xmlns:a16="http://schemas.microsoft.com/office/drawing/2014/main" id="{200CDC52-85AF-E821-62AB-4C885BF36791}"/>
                </a:ext>
              </a:extLst>
            </p:cNvPr>
            <p:cNvGrpSpPr/>
            <p:nvPr/>
          </p:nvGrpSpPr>
          <p:grpSpPr>
            <a:xfrm>
              <a:off x="16122" y="0"/>
              <a:ext cx="2236318" cy="927235"/>
              <a:chOff x="20179" y="-1"/>
              <a:chExt cx="2799231" cy="1160634"/>
            </a:xfrm>
          </p:grpSpPr>
          <p:sp>
            <p:nvSpPr>
              <p:cNvPr id="80" name="Freeform 15">
                <a:extLst>
                  <a:ext uri="{FF2B5EF4-FFF2-40B4-BE49-F238E27FC236}">
                    <a16:creationId xmlns:a16="http://schemas.microsoft.com/office/drawing/2014/main" id="{D71D2EA7-5C58-CCF6-2161-87C120A83ECA}"/>
                  </a:ext>
                </a:extLst>
              </p:cNvPr>
              <p:cNvSpPr/>
              <p:nvPr/>
            </p:nvSpPr>
            <p:spPr>
              <a:xfrm>
                <a:off x="20179" y="-1"/>
                <a:ext cx="2799231" cy="1160634"/>
              </a:xfrm>
              <a:custGeom>
                <a:avLst/>
                <a:gdLst/>
                <a:ahLst/>
                <a:cxnLst/>
                <a:rect l="l" t="t" r="r" b="b"/>
                <a:pathLst>
                  <a:path w="2799231" h="1160634">
                    <a:moveTo>
                      <a:pt x="2245511" y="1160634"/>
                    </a:moveTo>
                    <a:lnTo>
                      <a:pt x="553720" y="1160634"/>
                    </a:lnTo>
                    <a:cubicBezTo>
                      <a:pt x="247650" y="1160634"/>
                      <a:pt x="0" y="900798"/>
                      <a:pt x="0" y="580988"/>
                    </a:cubicBezTo>
                    <a:cubicBezTo>
                      <a:pt x="0" y="259846"/>
                      <a:pt x="247650" y="0"/>
                      <a:pt x="553720" y="0"/>
                    </a:cubicBezTo>
                    <a:lnTo>
                      <a:pt x="2245511" y="0"/>
                    </a:lnTo>
                    <a:cubicBezTo>
                      <a:pt x="2551581" y="0"/>
                      <a:pt x="2799231" y="259846"/>
                      <a:pt x="2799231" y="580988"/>
                    </a:cubicBezTo>
                    <a:cubicBezTo>
                      <a:pt x="2797961" y="900798"/>
                      <a:pt x="2550311" y="1160634"/>
                      <a:pt x="2245511" y="1160634"/>
                    </a:cubicBezTo>
                    <a:close/>
                  </a:path>
                </a:pathLst>
              </a:custGeom>
              <a:solidFill>
                <a:srgbClr val="718689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79" name="TextBox 16">
              <a:extLst>
                <a:ext uri="{FF2B5EF4-FFF2-40B4-BE49-F238E27FC236}">
                  <a16:creationId xmlns:a16="http://schemas.microsoft.com/office/drawing/2014/main" id="{1258E321-FE5D-D745-E1BD-D2A7990A98D7}"/>
                </a:ext>
              </a:extLst>
            </p:cNvPr>
            <p:cNvSpPr txBox="1"/>
            <p:nvPr/>
          </p:nvSpPr>
          <p:spPr>
            <a:xfrm>
              <a:off x="48308" y="364080"/>
              <a:ext cx="2187944" cy="2868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53"/>
                </a:lnSpc>
              </a:pPr>
              <a:r>
                <a:rPr lang="en-US" sz="3200" spc="75" dirty="0">
                  <a:solidFill>
                    <a:srgbClr val="FFFFFF"/>
                  </a:solidFill>
                  <a:latin typeface="Arimo"/>
                </a:rPr>
                <a:t>Lê Nguyễn </a:t>
              </a:r>
              <a:r>
                <a:rPr lang="en-US" sz="3200" spc="75" dirty="0" err="1">
                  <a:solidFill>
                    <a:srgbClr val="FFFFFF"/>
                  </a:solidFill>
                  <a:latin typeface="Arimo"/>
                </a:rPr>
                <a:t>Tuấn</a:t>
              </a:r>
              <a:r>
                <a:rPr lang="en-US" sz="3200" spc="75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3200" spc="75" dirty="0" err="1">
                  <a:solidFill>
                    <a:srgbClr val="FFFFFF"/>
                  </a:solidFill>
                  <a:latin typeface="Arimo"/>
                </a:rPr>
                <a:t>Kiệt</a:t>
              </a:r>
              <a:r>
                <a:rPr lang="en-US" sz="3200" spc="75" dirty="0">
                  <a:solidFill>
                    <a:srgbClr val="FFFFFF"/>
                  </a:solidFill>
                  <a:latin typeface="Arimo"/>
                </a:rPr>
                <a:t> - 20110286</a:t>
              </a:r>
            </a:p>
          </p:txBody>
        </p:sp>
      </p:grpSp>
      <p:grpSp>
        <p:nvGrpSpPr>
          <p:cNvPr id="81" name="Group 13">
            <a:extLst>
              <a:ext uri="{FF2B5EF4-FFF2-40B4-BE49-F238E27FC236}">
                <a16:creationId xmlns:a16="http://schemas.microsoft.com/office/drawing/2014/main" id="{0F0E5D0C-865E-B6AB-DB30-B103188E9CF1}"/>
              </a:ext>
            </a:extLst>
          </p:cNvPr>
          <p:cNvGrpSpPr/>
          <p:nvPr/>
        </p:nvGrpSpPr>
        <p:grpSpPr>
          <a:xfrm>
            <a:off x="9311204" y="1381125"/>
            <a:ext cx="6400800" cy="1141317"/>
            <a:chOff x="16122" y="0"/>
            <a:chExt cx="2236318" cy="927235"/>
          </a:xfrm>
        </p:grpSpPr>
        <p:grpSp>
          <p:nvGrpSpPr>
            <p:cNvPr id="82" name="Group 14">
              <a:extLst>
                <a:ext uri="{FF2B5EF4-FFF2-40B4-BE49-F238E27FC236}">
                  <a16:creationId xmlns:a16="http://schemas.microsoft.com/office/drawing/2014/main" id="{0C2C7316-310B-7E10-5D65-071CFB7D3DE9}"/>
                </a:ext>
              </a:extLst>
            </p:cNvPr>
            <p:cNvGrpSpPr/>
            <p:nvPr/>
          </p:nvGrpSpPr>
          <p:grpSpPr>
            <a:xfrm>
              <a:off x="16122" y="0"/>
              <a:ext cx="2236318" cy="927235"/>
              <a:chOff x="20179" y="-1"/>
              <a:chExt cx="2799231" cy="1160634"/>
            </a:xfrm>
          </p:grpSpPr>
          <p:sp>
            <p:nvSpPr>
              <p:cNvPr id="84" name="Freeform 15">
                <a:extLst>
                  <a:ext uri="{FF2B5EF4-FFF2-40B4-BE49-F238E27FC236}">
                    <a16:creationId xmlns:a16="http://schemas.microsoft.com/office/drawing/2014/main" id="{BAA388E0-BF05-00B0-6E69-0EFD44399BF5}"/>
                  </a:ext>
                </a:extLst>
              </p:cNvPr>
              <p:cNvSpPr/>
              <p:nvPr/>
            </p:nvSpPr>
            <p:spPr>
              <a:xfrm>
                <a:off x="20179" y="-1"/>
                <a:ext cx="2799231" cy="1160634"/>
              </a:xfrm>
              <a:custGeom>
                <a:avLst/>
                <a:gdLst/>
                <a:ahLst/>
                <a:cxnLst/>
                <a:rect l="l" t="t" r="r" b="b"/>
                <a:pathLst>
                  <a:path w="2799231" h="1160634">
                    <a:moveTo>
                      <a:pt x="2245511" y="1160634"/>
                    </a:moveTo>
                    <a:lnTo>
                      <a:pt x="553720" y="1160634"/>
                    </a:lnTo>
                    <a:cubicBezTo>
                      <a:pt x="247650" y="1160634"/>
                      <a:pt x="0" y="900798"/>
                      <a:pt x="0" y="580988"/>
                    </a:cubicBezTo>
                    <a:cubicBezTo>
                      <a:pt x="0" y="259846"/>
                      <a:pt x="247650" y="0"/>
                      <a:pt x="553720" y="0"/>
                    </a:cubicBezTo>
                    <a:lnTo>
                      <a:pt x="2245511" y="0"/>
                    </a:lnTo>
                    <a:cubicBezTo>
                      <a:pt x="2551581" y="0"/>
                      <a:pt x="2799231" y="259846"/>
                      <a:pt x="2799231" y="580988"/>
                    </a:cubicBezTo>
                    <a:cubicBezTo>
                      <a:pt x="2797961" y="900798"/>
                      <a:pt x="2550311" y="1160634"/>
                      <a:pt x="2245511" y="1160634"/>
                    </a:cubicBezTo>
                    <a:close/>
                  </a:path>
                </a:pathLst>
              </a:custGeom>
              <a:solidFill>
                <a:srgbClr val="718689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83" name="TextBox 16">
              <a:extLst>
                <a:ext uri="{FF2B5EF4-FFF2-40B4-BE49-F238E27FC236}">
                  <a16:creationId xmlns:a16="http://schemas.microsoft.com/office/drawing/2014/main" id="{3C13F3C1-02D3-2FC9-D62A-2FF0CF6E8A54}"/>
                </a:ext>
              </a:extLst>
            </p:cNvPr>
            <p:cNvSpPr txBox="1"/>
            <p:nvPr/>
          </p:nvSpPr>
          <p:spPr>
            <a:xfrm>
              <a:off x="48308" y="364080"/>
              <a:ext cx="2187944" cy="2868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53"/>
                </a:lnSpc>
              </a:pPr>
              <a:r>
                <a:rPr lang="en-US" sz="3200" spc="75" dirty="0">
                  <a:solidFill>
                    <a:srgbClr val="FFFFFF"/>
                  </a:solidFill>
                  <a:latin typeface="Arimo"/>
                </a:rPr>
                <a:t>Nguyễn Đức </a:t>
              </a:r>
              <a:r>
                <a:rPr lang="en-US" sz="3200" spc="75" dirty="0" err="1">
                  <a:solidFill>
                    <a:srgbClr val="FFFFFF"/>
                  </a:solidFill>
                  <a:latin typeface="Arimo"/>
                </a:rPr>
                <a:t>Khải</a:t>
              </a:r>
              <a:r>
                <a:rPr lang="en-US" sz="3200" spc="75" dirty="0">
                  <a:solidFill>
                    <a:srgbClr val="FFFFFF"/>
                  </a:solidFill>
                  <a:latin typeface="Arimo"/>
                </a:rPr>
                <a:t> - 20110655 </a:t>
              </a:r>
            </a:p>
          </p:txBody>
        </p:sp>
      </p:grpSp>
      <p:grpSp>
        <p:nvGrpSpPr>
          <p:cNvPr id="85" name="Group 13">
            <a:extLst>
              <a:ext uri="{FF2B5EF4-FFF2-40B4-BE49-F238E27FC236}">
                <a16:creationId xmlns:a16="http://schemas.microsoft.com/office/drawing/2014/main" id="{3C97D49F-B564-124C-FF33-BAC4628F9C5F}"/>
              </a:ext>
            </a:extLst>
          </p:cNvPr>
          <p:cNvGrpSpPr/>
          <p:nvPr/>
        </p:nvGrpSpPr>
        <p:grpSpPr>
          <a:xfrm>
            <a:off x="11840311" y="7772956"/>
            <a:ext cx="6400800" cy="1141317"/>
            <a:chOff x="16122" y="0"/>
            <a:chExt cx="2236318" cy="927235"/>
          </a:xfrm>
        </p:grpSpPr>
        <p:grpSp>
          <p:nvGrpSpPr>
            <p:cNvPr id="86" name="Group 14">
              <a:extLst>
                <a:ext uri="{FF2B5EF4-FFF2-40B4-BE49-F238E27FC236}">
                  <a16:creationId xmlns:a16="http://schemas.microsoft.com/office/drawing/2014/main" id="{28A14455-F63C-376E-388B-94059B755134}"/>
                </a:ext>
              </a:extLst>
            </p:cNvPr>
            <p:cNvGrpSpPr/>
            <p:nvPr/>
          </p:nvGrpSpPr>
          <p:grpSpPr>
            <a:xfrm>
              <a:off x="16122" y="0"/>
              <a:ext cx="2236318" cy="927235"/>
              <a:chOff x="20179" y="-1"/>
              <a:chExt cx="2799231" cy="1160634"/>
            </a:xfrm>
          </p:grpSpPr>
          <p:sp>
            <p:nvSpPr>
              <p:cNvPr id="88" name="Freeform 15">
                <a:extLst>
                  <a:ext uri="{FF2B5EF4-FFF2-40B4-BE49-F238E27FC236}">
                    <a16:creationId xmlns:a16="http://schemas.microsoft.com/office/drawing/2014/main" id="{BA92DED1-350F-DF2D-53E8-CE53DF681676}"/>
                  </a:ext>
                </a:extLst>
              </p:cNvPr>
              <p:cNvSpPr/>
              <p:nvPr/>
            </p:nvSpPr>
            <p:spPr>
              <a:xfrm>
                <a:off x="20179" y="-1"/>
                <a:ext cx="2799231" cy="1160634"/>
              </a:xfrm>
              <a:custGeom>
                <a:avLst/>
                <a:gdLst/>
                <a:ahLst/>
                <a:cxnLst/>
                <a:rect l="l" t="t" r="r" b="b"/>
                <a:pathLst>
                  <a:path w="2799231" h="1160634">
                    <a:moveTo>
                      <a:pt x="2245511" y="1160634"/>
                    </a:moveTo>
                    <a:lnTo>
                      <a:pt x="553720" y="1160634"/>
                    </a:lnTo>
                    <a:cubicBezTo>
                      <a:pt x="247650" y="1160634"/>
                      <a:pt x="0" y="900798"/>
                      <a:pt x="0" y="580988"/>
                    </a:cubicBezTo>
                    <a:cubicBezTo>
                      <a:pt x="0" y="259846"/>
                      <a:pt x="247650" y="0"/>
                      <a:pt x="553720" y="0"/>
                    </a:cubicBezTo>
                    <a:lnTo>
                      <a:pt x="2245511" y="0"/>
                    </a:lnTo>
                    <a:cubicBezTo>
                      <a:pt x="2551581" y="0"/>
                      <a:pt x="2799231" y="259846"/>
                      <a:pt x="2799231" y="580988"/>
                    </a:cubicBezTo>
                    <a:cubicBezTo>
                      <a:pt x="2797961" y="900798"/>
                      <a:pt x="2550311" y="1160634"/>
                      <a:pt x="2245511" y="1160634"/>
                    </a:cubicBezTo>
                    <a:close/>
                  </a:path>
                </a:pathLst>
              </a:custGeom>
              <a:solidFill>
                <a:srgbClr val="718689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87" name="TextBox 16">
              <a:extLst>
                <a:ext uri="{FF2B5EF4-FFF2-40B4-BE49-F238E27FC236}">
                  <a16:creationId xmlns:a16="http://schemas.microsoft.com/office/drawing/2014/main" id="{91859E9B-922A-561B-83B3-7373A5DCC9CC}"/>
                </a:ext>
              </a:extLst>
            </p:cNvPr>
            <p:cNvSpPr txBox="1"/>
            <p:nvPr/>
          </p:nvSpPr>
          <p:spPr>
            <a:xfrm>
              <a:off x="48308" y="364080"/>
              <a:ext cx="2187944" cy="2868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53"/>
                </a:lnSpc>
              </a:pPr>
              <a:r>
                <a:rPr lang="en-US" sz="3200" spc="75" dirty="0">
                  <a:solidFill>
                    <a:srgbClr val="FFFFFF"/>
                  </a:solidFill>
                  <a:latin typeface="Arimo"/>
                </a:rPr>
                <a:t>Nguyễn Đức Thịnh - 20110256 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QUẢN LÝ TÀI KHOẢN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BDA8BF-9010-B5F0-FBF5-2D0CE8552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04262"/>
            <a:ext cx="15621000" cy="867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602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3962400" y="419100"/>
            <a:ext cx="10668000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4110584" y="647700"/>
            <a:ext cx="103674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THÊM VÀ CHỈNH SỬA TÀI KHOẢN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CC2602-E1A9-DA2B-5A00-FC31DAF7B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53589"/>
            <a:ext cx="8534400" cy="78680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34174D-AC88-1145-6704-B5535D9DF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600" y="2053589"/>
            <a:ext cx="8382000" cy="786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752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6018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029200" y="365347"/>
            <a:ext cx="7852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</a:t>
            </a:r>
            <a:r>
              <a:rPr lang="en-US" sz="3600" spc="107" dirty="0">
                <a:solidFill>
                  <a:schemeClr val="bg1"/>
                </a:solidFill>
                <a:latin typeface="Clear Sans Bold"/>
              </a:rPr>
              <a:t>QUẢN LÝ PHIẾU MƯỢN</a:t>
            </a:r>
            <a:endParaRPr lang="en-US" sz="3600" u="none" spc="107" dirty="0">
              <a:solidFill>
                <a:schemeClr val="bg1"/>
              </a:solidFill>
              <a:latin typeface="Clear Sans 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EEF629-08D5-ED6A-002D-ACE03AC8C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474434"/>
            <a:ext cx="11963400" cy="854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7540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3962400" y="495300"/>
            <a:ext cx="11277600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3962400" y="768794"/>
            <a:ext cx="1128044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THÊM VÀ CHỈNH SỬA PHIẾU MƯỢN</a:t>
            </a:r>
          </a:p>
        </p:txBody>
      </p:sp>
      <p:pic>
        <p:nvPicPr>
          <p:cNvPr id="2" name="Picture 1" descr="Graphical user interface, text, table&#10;&#10;Description automatically generated">
            <a:extLst>
              <a:ext uri="{FF2B5EF4-FFF2-40B4-BE49-F238E27FC236}">
                <a16:creationId xmlns:a16="http://schemas.microsoft.com/office/drawing/2014/main" id="{24216E44-56D3-1DAA-457E-E679A6382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943099"/>
            <a:ext cx="8763000" cy="79785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0C1851-0D8F-385B-05C8-8E7A8ED38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799" y="1943098"/>
            <a:ext cx="8305801" cy="797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205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648200" y="266700"/>
            <a:ext cx="91141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024984" y="495300"/>
            <a:ext cx="84624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SỬA THÔNG TIN CÁ NHÂN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E77E01-62A0-0E22-94BA-307B107FD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909402"/>
            <a:ext cx="11506200" cy="802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1292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3429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09813" y="571500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spc="107" dirty="0">
                <a:solidFill>
                  <a:schemeClr val="bg1"/>
                </a:solidFill>
                <a:latin typeface="Clear Sans Bold"/>
              </a:rPr>
              <a:t>MỘT SỐ MÀN HÌNH PHỤ CÒN LẠI</a:t>
            </a:r>
            <a:endParaRPr lang="en-US" sz="3600" u="none" spc="107" dirty="0">
              <a:solidFill>
                <a:schemeClr val="bg1"/>
              </a:solidFill>
              <a:latin typeface="Clear Sans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E1B338-78A8-6C37-143C-2F50413C6AC2}"/>
              </a:ext>
            </a:extLst>
          </p:cNvPr>
          <p:cNvSpPr txBox="1"/>
          <p:nvPr/>
        </p:nvSpPr>
        <p:spPr>
          <a:xfrm>
            <a:off x="4114800" y="4076700"/>
            <a:ext cx="10210800" cy="1297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4800" u="none" spc="107" dirty="0" err="1">
                <a:solidFill>
                  <a:schemeClr val="bg1"/>
                </a:solidFill>
                <a:latin typeface="Clear Sans Bold"/>
              </a:rPr>
              <a:t>S</a:t>
            </a:r>
            <a:r>
              <a:rPr lang="en-US" sz="4800" spc="107" dirty="0" err="1">
                <a:solidFill>
                  <a:schemeClr val="bg1"/>
                </a:solidFill>
                <a:latin typeface="Clear Sans Bold"/>
              </a:rPr>
              <a:t>ẽ</a:t>
            </a:r>
            <a:r>
              <a:rPr lang="en-US" sz="4800" spc="107" dirty="0">
                <a:solidFill>
                  <a:schemeClr val="bg1"/>
                </a:solidFill>
                <a:latin typeface="Clear Sans Bold"/>
              </a:rPr>
              <a:t> </a:t>
            </a:r>
            <a:r>
              <a:rPr lang="en-US" sz="4800" spc="107" dirty="0" err="1">
                <a:solidFill>
                  <a:schemeClr val="bg1"/>
                </a:solidFill>
                <a:latin typeface="Clear Sans Bold"/>
              </a:rPr>
              <a:t>được</a:t>
            </a:r>
            <a:r>
              <a:rPr lang="en-US" sz="4800" spc="107" dirty="0">
                <a:solidFill>
                  <a:schemeClr val="bg1"/>
                </a:solidFill>
                <a:latin typeface="Clear Sans Bold"/>
              </a:rPr>
              <a:t> </a:t>
            </a:r>
            <a:r>
              <a:rPr lang="en-US" sz="4800" spc="107" dirty="0" err="1">
                <a:solidFill>
                  <a:schemeClr val="bg1"/>
                </a:solidFill>
                <a:latin typeface="Clear Sans Bold"/>
              </a:rPr>
              <a:t>trình</a:t>
            </a:r>
            <a:r>
              <a:rPr lang="en-US" sz="4800" spc="107" dirty="0">
                <a:solidFill>
                  <a:schemeClr val="bg1"/>
                </a:solidFill>
                <a:latin typeface="Clear Sans Bold"/>
              </a:rPr>
              <a:t> </a:t>
            </a:r>
            <a:r>
              <a:rPr lang="en-US" sz="4800" spc="107" dirty="0" err="1">
                <a:solidFill>
                  <a:schemeClr val="bg1"/>
                </a:solidFill>
                <a:latin typeface="Clear Sans Bold"/>
              </a:rPr>
              <a:t>bày</a:t>
            </a:r>
            <a:r>
              <a:rPr lang="en-US" sz="4800" spc="107" dirty="0">
                <a:solidFill>
                  <a:schemeClr val="bg1"/>
                </a:solidFill>
                <a:latin typeface="Clear Sans Bold"/>
              </a:rPr>
              <a:t> </a:t>
            </a:r>
            <a:r>
              <a:rPr lang="en-US" sz="4800" spc="107" dirty="0" err="1">
                <a:solidFill>
                  <a:schemeClr val="bg1"/>
                </a:solidFill>
                <a:latin typeface="Clear Sans Bold"/>
              </a:rPr>
              <a:t>trong</a:t>
            </a:r>
            <a:r>
              <a:rPr lang="en-US" sz="4800" spc="107" dirty="0">
                <a:solidFill>
                  <a:schemeClr val="bg1"/>
                </a:solidFill>
                <a:latin typeface="Clear Sans Bold"/>
              </a:rPr>
              <a:t> project </a:t>
            </a:r>
            <a:r>
              <a:rPr lang="en-US" sz="4800" spc="107" dirty="0" err="1">
                <a:solidFill>
                  <a:schemeClr val="bg1"/>
                </a:solidFill>
                <a:latin typeface="Clear Sans Bold"/>
              </a:rPr>
              <a:t>thông</a:t>
            </a:r>
            <a:r>
              <a:rPr lang="en-US" sz="4800" spc="107" dirty="0">
                <a:solidFill>
                  <a:schemeClr val="bg1"/>
                </a:solidFill>
                <a:latin typeface="Clear Sans Bold"/>
              </a:rPr>
              <a:t> qua </a:t>
            </a:r>
            <a:r>
              <a:rPr lang="en-US" sz="4800" spc="107" dirty="0" err="1">
                <a:solidFill>
                  <a:schemeClr val="bg1"/>
                </a:solidFill>
                <a:latin typeface="Clear Sans Bold"/>
              </a:rPr>
              <a:t>các</a:t>
            </a:r>
            <a:r>
              <a:rPr lang="en-US" sz="4800" spc="107" dirty="0">
                <a:solidFill>
                  <a:schemeClr val="bg1"/>
                </a:solidFill>
                <a:latin typeface="Clear Sans Bold"/>
              </a:rPr>
              <a:t> file .cs</a:t>
            </a:r>
            <a:endParaRPr lang="en-US" sz="4800" u="none" spc="107" dirty="0">
              <a:solidFill>
                <a:schemeClr val="bg1"/>
              </a:solidFill>
              <a:latin typeface="Clear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10232845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2057400" y="3848100"/>
            <a:ext cx="14782800" cy="22860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2362200" y="4991100"/>
            <a:ext cx="13258800" cy="727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8800" spc="107" dirty="0">
                <a:solidFill>
                  <a:schemeClr val="bg1"/>
                </a:solidFill>
                <a:latin typeface="Clear Sans Bold"/>
              </a:rPr>
              <a:t>CẢM ƠN QUÝ THẦY CÔ</a:t>
            </a:r>
            <a:endParaRPr lang="en-US" sz="8800" u="none" spc="107" dirty="0">
              <a:solidFill>
                <a:schemeClr val="bg1"/>
              </a:solidFill>
              <a:latin typeface="Clear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105150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8526653" cy="10287000"/>
          </a:xfrm>
          <a:prstGeom prst="rect">
            <a:avLst/>
          </a:prstGeom>
          <a:solidFill>
            <a:srgbClr val="191919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35000"/>
          </a:blip>
          <a:srcRect l="42000" r="41230"/>
          <a:stretch>
            <a:fillRect/>
          </a:stretch>
        </p:blipFill>
        <p:spPr>
          <a:xfrm>
            <a:off x="0" y="0"/>
            <a:ext cx="4742505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19128" y="1168600"/>
            <a:ext cx="7236497" cy="728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65"/>
              </a:lnSpc>
            </a:pPr>
            <a:r>
              <a:rPr lang="en-US" sz="4850" spc="291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GIỚI THIỆU VỀ ĐỀ TÀI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677400" y="949310"/>
            <a:ext cx="7010400" cy="3323458"/>
            <a:chOff x="0" y="-70063"/>
            <a:chExt cx="8116901" cy="4431279"/>
          </a:xfrm>
        </p:grpSpPr>
        <p:sp>
          <p:nvSpPr>
            <p:cNvPr id="7" name="TextBox 7"/>
            <p:cNvSpPr txBox="1"/>
            <p:nvPr/>
          </p:nvSpPr>
          <p:spPr>
            <a:xfrm>
              <a:off x="0" y="1951667"/>
              <a:ext cx="8116901" cy="24095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640"/>
                </a:lnSpc>
              </a:pP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Xây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dựng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một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ứng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dụng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quản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lý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việc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mượn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sách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tại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thư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viện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của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một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trường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đại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học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bằng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sự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kết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hợp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giữa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mô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hình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MVC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Winfomr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C#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và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SQL.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0063"/>
              <a:ext cx="8116901" cy="1556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16"/>
                </a:lnSpc>
                <a:spcBef>
                  <a:spcPct val="0"/>
                </a:spcBef>
              </a:pPr>
              <a:r>
                <a:rPr lang="en-US" sz="3600" u="none" spc="107" dirty="0" err="1">
                  <a:solidFill>
                    <a:srgbClr val="191919"/>
                  </a:solidFill>
                  <a:latin typeface="Clear Sans Bold"/>
                </a:rPr>
                <a:t>Quản</a:t>
              </a:r>
              <a:r>
                <a:rPr lang="en-US" sz="3600" u="none" spc="107" dirty="0">
                  <a:solidFill>
                    <a:srgbClr val="191919"/>
                  </a:solidFill>
                  <a:latin typeface="Clear Sans Bold"/>
                </a:rPr>
                <a:t> </a:t>
              </a:r>
              <a:r>
                <a:rPr lang="en-US" sz="3600" u="none" spc="107" dirty="0" err="1">
                  <a:solidFill>
                    <a:srgbClr val="191919"/>
                  </a:solidFill>
                  <a:latin typeface="Clear Sans Bold"/>
                </a:rPr>
                <a:t>Lý</a:t>
              </a:r>
              <a:r>
                <a:rPr lang="en-US" sz="3600" u="none" spc="107" dirty="0">
                  <a:solidFill>
                    <a:srgbClr val="191919"/>
                  </a:solidFill>
                  <a:latin typeface="Clear Sans Bold"/>
                </a:rPr>
                <a:t> </a:t>
              </a:r>
              <a:r>
                <a:rPr lang="en-US" sz="3600" u="none" spc="107" dirty="0" err="1">
                  <a:solidFill>
                    <a:srgbClr val="191919"/>
                  </a:solidFill>
                  <a:latin typeface="Clear Sans Bold"/>
                </a:rPr>
                <a:t>Thư</a:t>
              </a:r>
              <a:r>
                <a:rPr lang="en-US" sz="3600" u="none" spc="107" dirty="0">
                  <a:solidFill>
                    <a:srgbClr val="191919"/>
                  </a:solidFill>
                  <a:latin typeface="Clear Sans Bold"/>
                </a:rPr>
                <a:t> </a:t>
              </a:r>
              <a:r>
                <a:rPr lang="en-US" sz="3600" u="none" spc="107" dirty="0" err="1">
                  <a:solidFill>
                    <a:srgbClr val="191919"/>
                  </a:solidFill>
                  <a:latin typeface="Clear Sans Bold"/>
                </a:rPr>
                <a:t>Viện</a:t>
              </a:r>
              <a:r>
                <a:rPr lang="en-US" sz="3600" u="none" spc="107" dirty="0">
                  <a:solidFill>
                    <a:srgbClr val="191919"/>
                  </a:solidFill>
                  <a:latin typeface="Clear Sans Bold"/>
                </a:rPr>
                <a:t> </a:t>
              </a:r>
              <a:r>
                <a:rPr lang="en-US" sz="3600" u="none" spc="107" dirty="0" err="1">
                  <a:solidFill>
                    <a:srgbClr val="191919"/>
                  </a:solidFill>
                  <a:latin typeface="Clear Sans Bold"/>
                </a:rPr>
                <a:t>Trong</a:t>
              </a:r>
              <a:r>
                <a:rPr lang="en-US" sz="3600" u="none" spc="107" dirty="0">
                  <a:solidFill>
                    <a:srgbClr val="191919"/>
                  </a:solidFill>
                  <a:latin typeface="Clear Sans Bold"/>
                </a:rPr>
                <a:t> </a:t>
              </a:r>
              <a:r>
                <a:rPr lang="en-US" sz="3600" u="none" spc="107" dirty="0" err="1">
                  <a:solidFill>
                    <a:srgbClr val="191919"/>
                  </a:solidFill>
                  <a:latin typeface="Clear Sans Bold"/>
                </a:rPr>
                <a:t>Trường</a:t>
              </a:r>
              <a:r>
                <a:rPr lang="en-US" sz="3600" u="none" spc="107" dirty="0">
                  <a:solidFill>
                    <a:srgbClr val="191919"/>
                  </a:solidFill>
                  <a:latin typeface="Clear Sans Bold"/>
                </a:rPr>
                <a:t> </a:t>
              </a:r>
              <a:r>
                <a:rPr lang="en-US" sz="3600" u="none" spc="107" dirty="0" err="1">
                  <a:solidFill>
                    <a:srgbClr val="191919"/>
                  </a:solidFill>
                  <a:latin typeface="Clear Sans Bold"/>
                </a:rPr>
                <a:t>Đại</a:t>
              </a:r>
              <a:r>
                <a:rPr lang="en-US" sz="3600" u="none" spc="107" dirty="0">
                  <a:solidFill>
                    <a:srgbClr val="191919"/>
                  </a:solidFill>
                  <a:latin typeface="Clear Sans Bold"/>
                </a:rPr>
                <a:t> </a:t>
              </a:r>
              <a:r>
                <a:rPr lang="en-US" sz="3600" u="none" spc="107" dirty="0" err="1">
                  <a:solidFill>
                    <a:srgbClr val="191919"/>
                  </a:solidFill>
                  <a:latin typeface="Clear Sans Bold"/>
                </a:rPr>
                <a:t>Học</a:t>
              </a:r>
              <a:endParaRPr lang="en-US" sz="3600" u="none" spc="107" dirty="0">
                <a:solidFill>
                  <a:srgbClr val="191919"/>
                </a:solidFill>
                <a:latin typeface="Clear Sans Bold"/>
              </a:endParaRPr>
            </a:p>
          </p:txBody>
        </p:sp>
      </p:grpSp>
      <p:sp>
        <p:nvSpPr>
          <p:cNvPr id="9" name="AutoShape 9"/>
          <p:cNvSpPr/>
          <p:nvPr/>
        </p:nvSpPr>
        <p:spPr>
          <a:xfrm rot="-10800000">
            <a:off x="0" y="0"/>
            <a:ext cx="322049" cy="10287000"/>
          </a:xfrm>
          <a:prstGeom prst="rect">
            <a:avLst/>
          </a:prstGeom>
          <a:solidFill>
            <a:srgbClr val="3EDAD8"/>
          </a:solidFill>
        </p:spPr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8D4A1B9C-CC04-A640-08F4-91B586A517C7}"/>
              </a:ext>
            </a:extLst>
          </p:cNvPr>
          <p:cNvSpPr txBox="1"/>
          <p:nvPr/>
        </p:nvSpPr>
        <p:spPr>
          <a:xfrm>
            <a:off x="1653783" y="6014233"/>
            <a:ext cx="6177443" cy="728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65"/>
              </a:lnSpc>
            </a:pPr>
            <a:r>
              <a:rPr lang="en-US" sz="4850" spc="291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MỤC TIÊU ĐỀ TÀI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9AD3C6D-6FED-7493-5745-4618BCEE09E9}"/>
              </a:ext>
            </a:extLst>
          </p:cNvPr>
          <p:cNvSpPr txBox="1"/>
          <p:nvPr/>
        </p:nvSpPr>
        <p:spPr>
          <a:xfrm>
            <a:off x="9677400" y="6014233"/>
            <a:ext cx="7010400" cy="2730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640"/>
              </a:lnSpc>
            </a:pP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Thông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qua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đồ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án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“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Quản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lý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thư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viện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trong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trường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đại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học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”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,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nhóm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em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muốn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tích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hợp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các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kiến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thức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đã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học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ở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môn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“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Hệ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quản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trị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cơ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sở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dữ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liệu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”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vào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thực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tiễn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.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Luyện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tập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,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rèn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luyện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và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nâng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cao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kiến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thức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,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cũng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như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kỹ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năng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làm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việc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nhóm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của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bản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thân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mình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D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35000"/>
          </a:blip>
          <a:srcRect l="38069" r="30375"/>
          <a:stretch>
            <a:fillRect/>
          </a:stretch>
        </p:blipFill>
        <p:spPr>
          <a:xfrm>
            <a:off x="9520708" y="0"/>
            <a:ext cx="4881333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9520708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4" name="Group 4"/>
          <p:cNvGrpSpPr/>
          <p:nvPr/>
        </p:nvGrpSpPr>
        <p:grpSpPr>
          <a:xfrm>
            <a:off x="1354280" y="1944201"/>
            <a:ext cx="2931185" cy="2378310"/>
            <a:chOff x="0" y="1220668"/>
            <a:chExt cx="3908247" cy="3171079"/>
          </a:xfrm>
        </p:grpSpPr>
        <p:sp>
          <p:nvSpPr>
            <p:cNvPr id="5" name="TextBox 5"/>
            <p:cNvSpPr txBox="1"/>
            <p:nvPr/>
          </p:nvSpPr>
          <p:spPr>
            <a:xfrm>
              <a:off x="0" y="1220668"/>
              <a:ext cx="3908247" cy="1317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Đơn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giản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hóa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số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liệu</a:t>
              </a:r>
              <a:endParaRPr lang="en-US" sz="3000" spc="150" dirty="0">
                <a:solidFill>
                  <a:srgbClr val="191919"/>
                </a:solidFill>
                <a:latin typeface="Clear Sans Bold" panose="020B0803030202020304" charset="0"/>
                <a:cs typeface="Clear Sans Bold" panose="020B0803030202020304" charset="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754461"/>
              <a:ext cx="3908247" cy="16372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99"/>
                </a:lnSpc>
              </a:pP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Ứng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dụng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thể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hiện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số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liệu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một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cách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trực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quan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dễ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hiểu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235243" y="1944201"/>
            <a:ext cx="2931185" cy="2378310"/>
            <a:chOff x="0" y="1220668"/>
            <a:chExt cx="3908247" cy="3171079"/>
          </a:xfrm>
        </p:grpSpPr>
        <p:sp>
          <p:nvSpPr>
            <p:cNvPr id="9" name="TextBox 9"/>
            <p:cNvSpPr txBox="1"/>
            <p:nvPr/>
          </p:nvSpPr>
          <p:spPr>
            <a:xfrm>
              <a:off x="0" y="1220668"/>
              <a:ext cx="3908247" cy="625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Tính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bảo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mật</a:t>
              </a:r>
              <a:endParaRPr lang="en-US" sz="3000" spc="150" dirty="0">
                <a:solidFill>
                  <a:srgbClr val="191919"/>
                </a:solidFill>
                <a:latin typeface="Clear Sans Bold" panose="020B0803030202020304" charset="0"/>
                <a:cs typeface="Clear Sans Bold" panose="020B0803030202020304" charset="0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754461"/>
              <a:ext cx="3908247" cy="16372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99"/>
                </a:lnSpc>
              </a:pP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Ứng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dụng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sẽ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bảo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mật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kĩ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càng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thông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tin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của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người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mượn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40308" y="6363801"/>
            <a:ext cx="3141520" cy="3224695"/>
            <a:chOff x="0" y="1220668"/>
            <a:chExt cx="3908247" cy="4299592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220668"/>
              <a:ext cx="3908247" cy="1283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Tăng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độ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tin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cậy</a:t>
              </a:r>
              <a:endParaRPr lang="en-US" sz="3000" spc="150" dirty="0">
                <a:solidFill>
                  <a:srgbClr val="191919"/>
                </a:solidFill>
                <a:latin typeface="Clear Sans Bold" panose="020B0803030202020304" charset="0"/>
                <a:cs typeface="Clear Sans Bold" panose="020B0803030202020304" charset="0"/>
              </a:endParaRPr>
            </a:p>
            <a:p>
              <a:pPr>
                <a:lnSpc>
                  <a:spcPts val="3900"/>
                </a:lnSpc>
              </a:pP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và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chính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xác</a:t>
              </a:r>
              <a:endParaRPr lang="en-US" sz="3000" spc="150" dirty="0">
                <a:solidFill>
                  <a:srgbClr val="191919"/>
                </a:solidFill>
                <a:latin typeface="Clear Sans Bold" panose="020B0803030202020304" charset="0"/>
                <a:cs typeface="Clear Sans Bold" panose="020B0803030202020304" charset="0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754461"/>
              <a:ext cx="3908247" cy="27657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99"/>
                </a:lnSpc>
              </a:pP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Ứng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dụng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sẽ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thống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kê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đầy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đủ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rõ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ràng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,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chính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xác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về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thông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tin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và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thời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gian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mượn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–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trả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của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độc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giả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188479" y="6359549"/>
            <a:ext cx="3532050" cy="3224695"/>
            <a:chOff x="0" y="1220668"/>
            <a:chExt cx="3908247" cy="4299592"/>
          </a:xfrm>
        </p:grpSpPr>
        <p:sp>
          <p:nvSpPr>
            <p:cNvPr id="17" name="TextBox 17"/>
            <p:cNvSpPr txBox="1"/>
            <p:nvPr/>
          </p:nvSpPr>
          <p:spPr>
            <a:xfrm>
              <a:off x="0" y="1220668"/>
              <a:ext cx="3908247" cy="1283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Dễ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dàng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sử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dụng</a:t>
              </a:r>
              <a:endParaRPr lang="en-US" sz="3000" spc="150" dirty="0">
                <a:solidFill>
                  <a:srgbClr val="191919"/>
                </a:solidFill>
                <a:latin typeface="Clear Sans Bold" panose="020B0803030202020304" charset="0"/>
                <a:cs typeface="Clear Sans Bold" panose="020B0803030202020304" charset="0"/>
              </a:endParaRPr>
            </a:p>
            <a:p>
              <a:pPr>
                <a:lnSpc>
                  <a:spcPts val="3900"/>
                </a:lnSpc>
              </a:pPr>
              <a:endParaRPr lang="en-US" sz="3000" spc="150" dirty="0">
                <a:solidFill>
                  <a:srgbClr val="191919"/>
                </a:solidFill>
                <a:latin typeface="Arimo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2754461"/>
              <a:ext cx="3908247" cy="27657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99"/>
                </a:lnSpc>
              </a:pP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Ứng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dụng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được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thiết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kế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tinh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tế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với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các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thao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tác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vô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cùng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đơn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giản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giúp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việc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quản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lý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trở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nên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rất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dễ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dàng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.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874988" y="1019175"/>
            <a:ext cx="6384312" cy="19987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7995"/>
              </a:lnSpc>
            </a:pPr>
            <a:r>
              <a:rPr lang="en-US" sz="6500" spc="130" dirty="0">
                <a:solidFill>
                  <a:srgbClr val="FFFFFF"/>
                </a:solidFill>
                <a:latin typeface="Clear Sans Bold"/>
              </a:rPr>
              <a:t>ƯU ĐIỂM</a:t>
            </a:r>
          </a:p>
          <a:p>
            <a:pPr algn="r">
              <a:lnSpc>
                <a:spcPts val="7995"/>
              </a:lnSpc>
            </a:pPr>
            <a:r>
              <a:rPr lang="en-US" sz="6500" spc="130" dirty="0">
                <a:solidFill>
                  <a:srgbClr val="FFFFFF"/>
                </a:solidFill>
                <a:latin typeface="Clear Sans Bold"/>
              </a:rPr>
              <a:t>CỦA ỨNG DỤNG</a:t>
            </a:r>
          </a:p>
        </p:txBody>
      </p:sp>
      <p:sp>
        <p:nvSpPr>
          <p:cNvPr id="21" name="AutoShape 21"/>
          <p:cNvSpPr/>
          <p:nvPr/>
        </p:nvSpPr>
        <p:spPr>
          <a:xfrm rot="-10800000">
            <a:off x="17965951" y="0"/>
            <a:ext cx="322049" cy="102870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F8EE3FF-2B63-F71D-A9CB-4E6199013F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280" y="750227"/>
            <a:ext cx="990940" cy="9909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1283FE8-1519-5E88-3827-6338F8112E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479" y="750227"/>
            <a:ext cx="990940" cy="99094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2E54B6A-B3E2-75ED-AC4A-45C8B61E895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479" y="5028698"/>
            <a:ext cx="990941" cy="99094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262491F-DF3B-04E5-445E-FB48767F1AD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279" y="5028698"/>
            <a:ext cx="990941" cy="99094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8526653" cy="10287000"/>
          </a:xfrm>
          <a:prstGeom prst="rect">
            <a:avLst/>
          </a:prstGeom>
          <a:solidFill>
            <a:srgbClr val="191919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35000"/>
          </a:blip>
          <a:srcRect l="42000" r="41230"/>
          <a:stretch>
            <a:fillRect/>
          </a:stretch>
        </p:blipFill>
        <p:spPr>
          <a:xfrm>
            <a:off x="0" y="0"/>
            <a:ext cx="4742505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90156" y="1019175"/>
            <a:ext cx="6177443" cy="1498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65"/>
              </a:lnSpc>
            </a:pPr>
            <a:r>
              <a:rPr lang="en-US" sz="4850" spc="291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CHỨC NĂNG CỦA ỨNG DỤNG</a:t>
            </a:r>
          </a:p>
        </p:txBody>
      </p:sp>
      <p:sp>
        <p:nvSpPr>
          <p:cNvPr id="9" name="AutoShape 9"/>
          <p:cNvSpPr/>
          <p:nvPr/>
        </p:nvSpPr>
        <p:spPr>
          <a:xfrm rot="-10800000">
            <a:off x="0" y="0"/>
            <a:ext cx="322049" cy="10287000"/>
          </a:xfrm>
          <a:prstGeom prst="rect">
            <a:avLst/>
          </a:prstGeom>
          <a:solidFill>
            <a:srgbClr val="3EDAD8"/>
          </a:solid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EBAD94-C828-FFA1-9746-8AC007841A0C}"/>
              </a:ext>
            </a:extLst>
          </p:cNvPr>
          <p:cNvSpPr txBox="1"/>
          <p:nvPr/>
        </p:nvSpPr>
        <p:spPr>
          <a:xfrm>
            <a:off x="8839200" y="1001857"/>
            <a:ext cx="9144000" cy="7820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600" b="1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Đối với người quản lý, cung cấp những tính năng để quản lý dữ liệu như:</a:t>
            </a:r>
            <a:endParaRPr lang="en-US" sz="2600" b="1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</a:t>
            </a:r>
            <a:r>
              <a:rPr lang="vi-VN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+ Quản lý đầu sách</a:t>
            </a:r>
            <a:endParaRPr lang="en-US" sz="2600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</a:t>
            </a:r>
            <a:r>
              <a:rPr lang="vi-VN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+ Quản lý nhân viên và tài khoản nhân viên</a:t>
            </a:r>
            <a:endParaRPr lang="en-US" sz="2600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</a:t>
            </a:r>
            <a:r>
              <a:rPr lang="vi-VN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+ Quản lý phiếu mượn</a:t>
            </a:r>
            <a:endParaRPr lang="en-US" sz="2600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</a:t>
            </a:r>
            <a:r>
              <a:rPr lang="vi-VN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+ Quản lý độc giả</a:t>
            </a:r>
            <a:endParaRPr lang="en-US" sz="2600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</a:t>
            </a:r>
            <a:r>
              <a:rPr lang="vi-VN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+ Tạo phiếu mượn</a:t>
            </a:r>
            <a:endParaRPr lang="en-US" sz="2600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vi-VN" sz="2600" b="1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Đối với thủ thư, cung cấp những tính năng để tương tác với độc giả và quản lý việc mượn/trả sách như</a:t>
            </a:r>
            <a:r>
              <a:rPr lang="en-US" sz="2600" b="1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</a:t>
            </a:r>
            <a:r>
              <a:rPr lang="vi-VN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+ Quản lý đầu sách</a:t>
            </a:r>
            <a:endParaRPr lang="en-US" sz="2600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</a:t>
            </a:r>
            <a:r>
              <a:rPr lang="vi-VN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+ Quản lý phiếu mượn</a:t>
            </a:r>
            <a:endParaRPr lang="en-US" sz="2600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</a:t>
            </a:r>
            <a:r>
              <a:rPr lang="vi-VN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+ Quản lý độc giả</a:t>
            </a:r>
            <a:endParaRPr lang="en-US" sz="2600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</a:t>
            </a:r>
            <a:r>
              <a:rPr lang="vi-VN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+ Tạo phiếu mượn</a:t>
            </a:r>
            <a:endParaRPr lang="en-US" sz="2600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823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5029200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791200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THIẾT KẾ MỨC QUAN NIỆM(ERD)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41088A-E529-4899-05A8-BFFC8589C4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41521"/>
            <a:ext cx="17983200" cy="88311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5029200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791200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THIẾT KẾ MỨC LOGIC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1C913B-815C-9CE0-9FCE-370C3B119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92" y="1943100"/>
            <a:ext cx="17870015" cy="815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4150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5029200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791200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CÁC RÀNG BUỘC NỔI BẬT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0B4B0C-E1FA-4FC0-3111-AE5A45972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00" y="1495414"/>
            <a:ext cx="10896600" cy="27336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1AC2B8-03A3-EAE3-9284-8FCBD890D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700" y="4441454"/>
            <a:ext cx="10896600" cy="2683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B673C8-892F-E0B6-05C9-24D5178C1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699" y="7277100"/>
            <a:ext cx="10882745" cy="274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052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765</Words>
  <Application>Microsoft Office PowerPoint</Application>
  <PresentationFormat>Custom</PresentationFormat>
  <Paragraphs>102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Calibri</vt:lpstr>
      <vt:lpstr>Arimo</vt:lpstr>
      <vt:lpstr>Clear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Nguyễn Đức Khải</cp:lastModifiedBy>
  <cp:revision>25</cp:revision>
  <dcterms:created xsi:type="dcterms:W3CDTF">2006-08-16T00:00:00Z</dcterms:created>
  <dcterms:modified xsi:type="dcterms:W3CDTF">2022-11-18T04:24:26Z</dcterms:modified>
  <dc:identifier>DAFR4-955yc</dc:identifier>
</cp:coreProperties>
</file>